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5"/>
  </p:notesMasterIdLst>
  <p:sldIdLst>
    <p:sldId id="313" r:id="rId3"/>
    <p:sldId id="387" r:id="rId4"/>
    <p:sldId id="386" r:id="rId5"/>
    <p:sldId id="390" r:id="rId6"/>
    <p:sldId id="286" r:id="rId7"/>
    <p:sldId id="284" r:id="rId8"/>
    <p:sldId id="388" r:id="rId9"/>
    <p:sldId id="392" r:id="rId10"/>
    <p:sldId id="389" r:id="rId11"/>
    <p:sldId id="381" r:id="rId12"/>
    <p:sldId id="382" r:id="rId13"/>
    <p:sldId id="384" r:id="rId14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A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35" autoAdjust="0"/>
  </p:normalViewPr>
  <p:slideViewPr>
    <p:cSldViewPr>
      <p:cViewPr varScale="1">
        <p:scale>
          <a:sx n="104" d="100"/>
          <a:sy n="104" d="100"/>
        </p:scale>
        <p:origin x="19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E85EE-5E3E-4C5E-8F16-A9E0AA0D82E1}" type="doc">
      <dgm:prSet loTypeId="urn:microsoft.com/office/officeart/2005/8/layout/cycle3" loCatId="cycle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560C0CBB-82F7-4553-8B4B-3C25879EDB2E}">
      <dgm:prSet phldrT="[Текст]" custT="1"/>
      <dgm:spPr/>
      <dgm:t>
        <a:bodyPr/>
        <a:lstStyle/>
        <a:p>
          <a:r>
            <a:rPr lang="ru-RU" sz="2000" dirty="0" smtClean="0"/>
            <a:t>«Личностные и </a:t>
          </a:r>
          <a:r>
            <a:rPr lang="ru-RU" sz="2000" dirty="0" err="1" smtClean="0"/>
            <a:t>метапредметные</a:t>
          </a:r>
          <a:r>
            <a:rPr lang="ru-RU" sz="2000" dirty="0" smtClean="0"/>
            <a:t> результаты как необходимое условие адаптации кадет в современном мире» – 06.10.2022</a:t>
          </a:r>
        </a:p>
        <a:p>
          <a:r>
            <a:rPr lang="ru-RU" sz="2000" dirty="0" smtClean="0"/>
            <a:t>Роль </a:t>
          </a:r>
          <a:r>
            <a:rPr lang="ru-RU" sz="2000" dirty="0" err="1" smtClean="0"/>
            <a:t>метапредметных</a:t>
          </a:r>
          <a:r>
            <a:rPr lang="ru-RU" sz="2000" dirty="0" smtClean="0"/>
            <a:t> умений в развитии личности кадет – январь 2023 г.</a:t>
          </a:r>
        </a:p>
        <a:p>
          <a:r>
            <a:rPr lang="ru-RU" sz="2000" dirty="0" smtClean="0"/>
            <a:t>Технология разработки и представления(презентации) собственной практики развития личностных качеств, обучающихся – март 2023 г.</a:t>
          </a:r>
          <a:endParaRPr lang="ru-RU" sz="2000" dirty="0"/>
        </a:p>
      </dgm:t>
    </dgm:pt>
    <dgm:pt modelId="{4791C9CD-C83A-49BC-8CAE-4CD1FA9F0C7A}" type="parTrans" cxnId="{20DB5738-68B9-4684-8451-4BDE67C9480D}">
      <dgm:prSet/>
      <dgm:spPr/>
      <dgm:t>
        <a:bodyPr/>
        <a:lstStyle/>
        <a:p>
          <a:endParaRPr lang="ru-RU"/>
        </a:p>
      </dgm:t>
    </dgm:pt>
    <dgm:pt modelId="{1FA17F28-070B-4BF5-917A-B8FAD3369394}" type="sibTrans" cxnId="{20DB5738-68B9-4684-8451-4BDE67C9480D}">
      <dgm:prSet/>
      <dgm:spPr/>
      <dgm:t>
        <a:bodyPr/>
        <a:lstStyle/>
        <a:p>
          <a:endParaRPr lang="ru-RU"/>
        </a:p>
      </dgm:t>
    </dgm:pt>
    <dgm:pt modelId="{6AD83565-C276-4F42-B175-E817DCE6C7BB}">
      <dgm:prSet phldrT="[Текст]"/>
      <dgm:spPr/>
      <dgm:t>
        <a:bodyPr/>
        <a:lstStyle/>
        <a:p>
          <a:r>
            <a:rPr lang="ru-RU" i="1" u="sng" dirty="0" smtClean="0"/>
            <a:t>Индивидуальная работа (адресно)</a:t>
          </a:r>
          <a:endParaRPr lang="ru-RU" dirty="0"/>
        </a:p>
      </dgm:t>
    </dgm:pt>
    <dgm:pt modelId="{E219C9B3-3075-406A-A413-87CABFDCC166}" type="parTrans" cxnId="{A4A90020-A939-4B37-ABE8-F47A94527757}">
      <dgm:prSet/>
      <dgm:spPr/>
      <dgm:t>
        <a:bodyPr/>
        <a:lstStyle/>
        <a:p>
          <a:endParaRPr lang="ru-RU"/>
        </a:p>
      </dgm:t>
    </dgm:pt>
    <dgm:pt modelId="{32EC07AC-159D-4640-9B91-6CE4A40C14B9}" type="sibTrans" cxnId="{A4A90020-A939-4B37-ABE8-F47A94527757}">
      <dgm:prSet/>
      <dgm:spPr/>
      <dgm:t>
        <a:bodyPr/>
        <a:lstStyle/>
        <a:p>
          <a:endParaRPr lang="ru-RU"/>
        </a:p>
      </dgm:t>
    </dgm:pt>
    <dgm:pt modelId="{49E6A7D2-D105-44D5-A18F-080CCBAB65C2}">
      <dgm:prSet phldrT="[Текст]"/>
      <dgm:spPr/>
      <dgm:t>
        <a:bodyPr/>
        <a:lstStyle/>
        <a:p>
          <a:r>
            <a:rPr lang="ru-RU" i="1" u="sng" dirty="0" smtClean="0"/>
            <a:t>Межсессионные периоды (работа с отдельными группами)</a:t>
          </a:r>
          <a:endParaRPr lang="ru-RU" dirty="0"/>
        </a:p>
      </dgm:t>
    </dgm:pt>
    <dgm:pt modelId="{7DBC0983-AFC7-4065-B3E2-36A8296E9185}" type="parTrans" cxnId="{44149ACF-9BB0-44B7-A662-B20DA16F0047}">
      <dgm:prSet/>
      <dgm:spPr/>
      <dgm:t>
        <a:bodyPr/>
        <a:lstStyle/>
        <a:p>
          <a:endParaRPr lang="ru-RU"/>
        </a:p>
      </dgm:t>
    </dgm:pt>
    <dgm:pt modelId="{A447892D-C9C2-4B00-BF29-E9E45458D622}" type="sibTrans" cxnId="{44149ACF-9BB0-44B7-A662-B20DA16F0047}">
      <dgm:prSet/>
      <dgm:spPr/>
      <dgm:t>
        <a:bodyPr/>
        <a:lstStyle/>
        <a:p>
          <a:endParaRPr lang="ru-RU"/>
        </a:p>
      </dgm:t>
    </dgm:pt>
    <dgm:pt modelId="{697D176A-8C09-4E6C-AFB1-238AAC5D41FF}" type="pres">
      <dgm:prSet presAssocID="{1E2E85EE-5E3E-4C5E-8F16-A9E0AA0D82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26E71-BE7E-4872-9D62-8F14D71638F1}" type="pres">
      <dgm:prSet presAssocID="{1E2E85EE-5E3E-4C5E-8F16-A9E0AA0D82E1}" presName="cycle" presStyleCnt="0"/>
      <dgm:spPr/>
    </dgm:pt>
    <dgm:pt modelId="{D45FB66E-EA28-4DDC-A884-7E4D60551C04}" type="pres">
      <dgm:prSet presAssocID="{560C0CBB-82F7-4553-8B4B-3C25879EDB2E}" presName="nodeFirstNode" presStyleLbl="node1" presStyleIdx="0" presStyleCnt="3" custScaleX="215883" custScaleY="100278" custRadScaleRad="116561" custRadScaleInc="-1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7FD03-DE2A-4DD1-AB71-8214C1F8647E}" type="pres">
      <dgm:prSet presAssocID="{1FA17F28-070B-4BF5-917A-B8FAD336939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1292C7E-0D2C-453B-A4C1-2487065313CD}" type="pres">
      <dgm:prSet presAssocID="{6AD83565-C276-4F42-B175-E817DCE6C7BB}" presName="nodeFollowingNodes" presStyleLbl="node1" presStyleIdx="1" presStyleCnt="3" custScaleY="32647" custRadScaleRad="98386" custRadScaleInc="-69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CDC27-FD23-49BA-B33B-B5C7E6E7D90C}" type="pres">
      <dgm:prSet presAssocID="{49E6A7D2-D105-44D5-A18F-080CCBAB65C2}" presName="nodeFollowingNodes" presStyleLbl="node1" presStyleIdx="2" presStyleCnt="3" custScaleY="41386" custRadScaleRad="108553" custRadScaleInc="65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42279D-6ED5-4DC8-A8C9-5119509B5CF5}" type="presOf" srcId="{6AD83565-C276-4F42-B175-E817DCE6C7BB}" destId="{B1292C7E-0D2C-453B-A4C1-2487065313CD}" srcOrd="0" destOrd="0" presId="urn:microsoft.com/office/officeart/2005/8/layout/cycle3"/>
    <dgm:cxn modelId="{CB8C6C7F-F259-4431-B791-2CCE637B32F0}" type="presOf" srcId="{1E2E85EE-5E3E-4C5E-8F16-A9E0AA0D82E1}" destId="{697D176A-8C09-4E6C-AFB1-238AAC5D41FF}" srcOrd="0" destOrd="0" presId="urn:microsoft.com/office/officeart/2005/8/layout/cycle3"/>
    <dgm:cxn modelId="{4439524B-5A73-465F-9CD3-9B4C643AA553}" type="presOf" srcId="{1FA17F28-070B-4BF5-917A-B8FAD3369394}" destId="{01B7FD03-DE2A-4DD1-AB71-8214C1F8647E}" srcOrd="0" destOrd="0" presId="urn:microsoft.com/office/officeart/2005/8/layout/cycle3"/>
    <dgm:cxn modelId="{B08C06D9-7483-4625-9BD3-8320ECEB2536}" type="presOf" srcId="{49E6A7D2-D105-44D5-A18F-080CCBAB65C2}" destId="{E4CCDC27-FD23-49BA-B33B-B5C7E6E7D90C}" srcOrd="0" destOrd="0" presId="urn:microsoft.com/office/officeart/2005/8/layout/cycle3"/>
    <dgm:cxn modelId="{201C9575-A479-4D3F-9F20-B611063021E2}" type="presOf" srcId="{560C0CBB-82F7-4553-8B4B-3C25879EDB2E}" destId="{D45FB66E-EA28-4DDC-A884-7E4D60551C04}" srcOrd="0" destOrd="0" presId="urn:microsoft.com/office/officeart/2005/8/layout/cycle3"/>
    <dgm:cxn modelId="{44149ACF-9BB0-44B7-A662-B20DA16F0047}" srcId="{1E2E85EE-5E3E-4C5E-8F16-A9E0AA0D82E1}" destId="{49E6A7D2-D105-44D5-A18F-080CCBAB65C2}" srcOrd="2" destOrd="0" parTransId="{7DBC0983-AFC7-4065-B3E2-36A8296E9185}" sibTransId="{A447892D-C9C2-4B00-BF29-E9E45458D622}"/>
    <dgm:cxn modelId="{20DB5738-68B9-4684-8451-4BDE67C9480D}" srcId="{1E2E85EE-5E3E-4C5E-8F16-A9E0AA0D82E1}" destId="{560C0CBB-82F7-4553-8B4B-3C25879EDB2E}" srcOrd="0" destOrd="0" parTransId="{4791C9CD-C83A-49BC-8CAE-4CD1FA9F0C7A}" sibTransId="{1FA17F28-070B-4BF5-917A-B8FAD3369394}"/>
    <dgm:cxn modelId="{A4A90020-A939-4B37-ABE8-F47A94527757}" srcId="{1E2E85EE-5E3E-4C5E-8F16-A9E0AA0D82E1}" destId="{6AD83565-C276-4F42-B175-E817DCE6C7BB}" srcOrd="1" destOrd="0" parTransId="{E219C9B3-3075-406A-A413-87CABFDCC166}" sibTransId="{32EC07AC-159D-4640-9B91-6CE4A40C14B9}"/>
    <dgm:cxn modelId="{D06F23E3-833A-4FDF-B45D-068E1D692AE1}" type="presParOf" srcId="{697D176A-8C09-4E6C-AFB1-238AAC5D41FF}" destId="{5A626E71-BE7E-4872-9D62-8F14D71638F1}" srcOrd="0" destOrd="0" presId="urn:microsoft.com/office/officeart/2005/8/layout/cycle3"/>
    <dgm:cxn modelId="{97A9A931-55E8-40AF-8863-CC71BABD378F}" type="presParOf" srcId="{5A626E71-BE7E-4872-9D62-8F14D71638F1}" destId="{D45FB66E-EA28-4DDC-A884-7E4D60551C04}" srcOrd="0" destOrd="0" presId="urn:microsoft.com/office/officeart/2005/8/layout/cycle3"/>
    <dgm:cxn modelId="{E18E3DFF-FEEF-49DF-BA02-FE3429FCCE6E}" type="presParOf" srcId="{5A626E71-BE7E-4872-9D62-8F14D71638F1}" destId="{01B7FD03-DE2A-4DD1-AB71-8214C1F8647E}" srcOrd="1" destOrd="0" presId="urn:microsoft.com/office/officeart/2005/8/layout/cycle3"/>
    <dgm:cxn modelId="{13672EDC-1657-48F0-8EB0-364AA4E8ABF4}" type="presParOf" srcId="{5A626E71-BE7E-4872-9D62-8F14D71638F1}" destId="{B1292C7E-0D2C-453B-A4C1-2487065313CD}" srcOrd="2" destOrd="0" presId="urn:microsoft.com/office/officeart/2005/8/layout/cycle3"/>
    <dgm:cxn modelId="{69B51D90-A046-444C-A61F-16889FF9F353}" type="presParOf" srcId="{5A626E71-BE7E-4872-9D62-8F14D71638F1}" destId="{E4CCDC27-FD23-49BA-B33B-B5C7E6E7D90C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6B8BE4-B46D-4116-A3D8-28471800335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41FE4A-FD94-419C-8EAD-80F1CD086709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04DF9F86-D9E9-4E81-8A44-6C9E2D4F5842}" type="parTrans" cxnId="{AB47576E-F5AC-4803-BCC4-7F9CBDA69AE7}">
      <dgm:prSet/>
      <dgm:spPr/>
      <dgm:t>
        <a:bodyPr/>
        <a:lstStyle/>
        <a:p>
          <a:endParaRPr lang="ru-RU"/>
        </a:p>
      </dgm:t>
    </dgm:pt>
    <dgm:pt modelId="{860B6F34-AE0A-42A0-8D4F-C4742503311F}" type="sibTrans" cxnId="{AB47576E-F5AC-4803-BCC4-7F9CBDA69AE7}">
      <dgm:prSet/>
      <dgm:spPr/>
      <dgm:t>
        <a:bodyPr/>
        <a:lstStyle/>
        <a:p>
          <a:endParaRPr lang="ru-RU"/>
        </a:p>
      </dgm:t>
    </dgm:pt>
    <dgm:pt modelId="{938325BD-14A2-4A0C-BAFE-1F3E03C6967A}">
      <dgm:prSet phldrT="[Текст]"/>
      <dgm:spPr/>
      <dgm:t>
        <a:bodyPr/>
        <a:lstStyle/>
        <a:p>
          <a:r>
            <a:rPr lang="ru-RU" dirty="0" smtClean="0"/>
            <a:t>УРОК КАК ПРОЕКТ. Методическая находка педагога-наставника. Алешина И.Ф., учитель русского языка и литературы, МБОУ кадетская школа №1 имени  Ф.Ф. Ушакова города Хабаровска. Сдана в сборник по наставничеству.</a:t>
          </a:r>
          <a:endParaRPr lang="ru-RU" dirty="0"/>
        </a:p>
      </dgm:t>
    </dgm:pt>
    <dgm:pt modelId="{9A94BCDF-C217-4091-9627-0348046DAD13}" type="parTrans" cxnId="{2B79CAFE-C221-4FE5-A406-4AF2FB26478C}">
      <dgm:prSet/>
      <dgm:spPr/>
      <dgm:t>
        <a:bodyPr/>
        <a:lstStyle/>
        <a:p>
          <a:endParaRPr lang="ru-RU"/>
        </a:p>
      </dgm:t>
    </dgm:pt>
    <dgm:pt modelId="{22740B69-3FC0-4070-BF39-577427E0783B}" type="sibTrans" cxnId="{2B79CAFE-C221-4FE5-A406-4AF2FB26478C}">
      <dgm:prSet/>
      <dgm:spPr/>
      <dgm:t>
        <a:bodyPr/>
        <a:lstStyle/>
        <a:p>
          <a:endParaRPr lang="ru-RU"/>
        </a:p>
      </dgm:t>
    </dgm:pt>
    <dgm:pt modelId="{990A3D35-7B2C-4CEC-8A4E-48D29CB4B1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2480ADE3-CC92-48F7-8AD8-FD27913FF5AA}" type="parTrans" cxnId="{06A3D8A6-8EB9-4A64-9D03-681520909DEF}">
      <dgm:prSet/>
      <dgm:spPr/>
      <dgm:t>
        <a:bodyPr/>
        <a:lstStyle/>
        <a:p>
          <a:endParaRPr lang="ru-RU"/>
        </a:p>
      </dgm:t>
    </dgm:pt>
    <dgm:pt modelId="{37C16C35-6726-40DC-AF7D-65079A10B45C}" type="sibTrans" cxnId="{06A3D8A6-8EB9-4A64-9D03-681520909DEF}">
      <dgm:prSet/>
      <dgm:spPr/>
      <dgm:t>
        <a:bodyPr/>
        <a:lstStyle/>
        <a:p>
          <a:endParaRPr lang="ru-RU"/>
        </a:p>
      </dgm:t>
    </dgm:pt>
    <dgm:pt modelId="{1CC5C70A-B146-4E3C-B21C-FF27A5DDD025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E31519D-1DD0-448F-B5AA-7A1711D27B2F}" type="parTrans" cxnId="{2F54EDE5-9C82-4BD4-B74D-E41AA16021DB}">
      <dgm:prSet/>
      <dgm:spPr/>
      <dgm:t>
        <a:bodyPr/>
        <a:lstStyle/>
        <a:p>
          <a:endParaRPr lang="ru-RU"/>
        </a:p>
      </dgm:t>
    </dgm:pt>
    <dgm:pt modelId="{85CE2B57-3377-44D6-A18B-C5FD0289DE18}" type="sibTrans" cxnId="{2F54EDE5-9C82-4BD4-B74D-E41AA16021DB}">
      <dgm:prSet/>
      <dgm:spPr/>
      <dgm:t>
        <a:bodyPr/>
        <a:lstStyle/>
        <a:p>
          <a:endParaRPr lang="ru-RU"/>
        </a:p>
      </dgm:t>
    </dgm:pt>
    <dgm:pt modelId="{93B6A958-3FC0-40DB-B486-1EE0F3EB37D2}">
      <dgm:prSet phldrT="[Текст]"/>
      <dgm:spPr/>
      <dgm:t>
        <a:bodyPr/>
        <a:lstStyle/>
        <a:p>
          <a:r>
            <a:rPr lang="ru-RU" dirty="0" smtClean="0"/>
            <a:t>Разработка УМК о развитию регулятивных умений в 1,2,3,4 классе. Авторы: Борец Ю.К., Галицкая В.В., учителя начальных классов. Срок готовности: май 2023 г.</a:t>
          </a:r>
          <a:endParaRPr lang="ru-RU" dirty="0"/>
        </a:p>
      </dgm:t>
    </dgm:pt>
    <dgm:pt modelId="{586F6D3D-A90C-4805-8EEF-A33A202C2679}" type="parTrans" cxnId="{2A74407C-5F51-449E-BFE1-1358D4090598}">
      <dgm:prSet/>
      <dgm:spPr/>
      <dgm:t>
        <a:bodyPr/>
        <a:lstStyle/>
        <a:p>
          <a:endParaRPr lang="ru-RU"/>
        </a:p>
      </dgm:t>
    </dgm:pt>
    <dgm:pt modelId="{233E76C7-E90B-46B1-B97F-A23356B97E73}" type="sibTrans" cxnId="{2A74407C-5F51-449E-BFE1-1358D4090598}">
      <dgm:prSet/>
      <dgm:spPr/>
      <dgm:t>
        <a:bodyPr/>
        <a:lstStyle/>
        <a:p>
          <a:endParaRPr lang="ru-RU"/>
        </a:p>
      </dgm:t>
    </dgm:pt>
    <dgm:pt modelId="{59BE9D15-5AFE-4BF7-B3AA-DC46251AFACE}">
      <dgm:prSet/>
      <dgm:spPr/>
      <dgm:t>
        <a:bodyPr/>
        <a:lstStyle/>
        <a:p>
          <a:r>
            <a:rPr lang="ru-RU" dirty="0" smtClean="0"/>
            <a:t>Разработка интегрированной модели создания и развития кадетских школ разного типа. Осуществлен сбор материла, составлен план написания. Отв. Авдеева С.К., </a:t>
          </a:r>
          <a:r>
            <a:rPr lang="ru-RU" dirty="0" err="1" smtClean="0"/>
            <a:t>Прудаева</a:t>
          </a:r>
          <a:r>
            <a:rPr lang="ru-RU" dirty="0" smtClean="0"/>
            <a:t> Л.И., </a:t>
          </a:r>
          <a:r>
            <a:rPr lang="ru-RU" dirty="0" err="1" smtClean="0"/>
            <a:t>Дербина</a:t>
          </a:r>
          <a:r>
            <a:rPr lang="ru-RU" dirty="0" smtClean="0"/>
            <a:t> И.С. Стадия описания. Срок готовности: ноябрь 2023.</a:t>
          </a:r>
          <a:endParaRPr lang="ru-RU" dirty="0"/>
        </a:p>
      </dgm:t>
    </dgm:pt>
    <dgm:pt modelId="{699FA6CF-87F6-4A50-8655-F4E7E4C83A6E}" type="parTrans" cxnId="{0ED3A47B-457F-46A8-AEDB-AD415C023E5A}">
      <dgm:prSet/>
      <dgm:spPr/>
      <dgm:t>
        <a:bodyPr/>
        <a:lstStyle/>
        <a:p>
          <a:endParaRPr lang="ru-RU"/>
        </a:p>
      </dgm:t>
    </dgm:pt>
    <dgm:pt modelId="{7EBCE98F-28AF-4186-A0B6-FE012D8C8845}" type="sibTrans" cxnId="{0ED3A47B-457F-46A8-AEDB-AD415C023E5A}">
      <dgm:prSet/>
      <dgm:spPr/>
      <dgm:t>
        <a:bodyPr/>
        <a:lstStyle/>
        <a:p>
          <a:endParaRPr lang="ru-RU"/>
        </a:p>
      </dgm:t>
    </dgm:pt>
    <dgm:pt modelId="{C0B916AA-6328-438F-B21D-90B5C5B51FC4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72E47657-44ED-40EE-A553-57FC6C6AD2CE}" type="parTrans" cxnId="{7C08C4C1-CE24-468D-8E2D-44B526FA55C3}">
      <dgm:prSet/>
      <dgm:spPr/>
      <dgm:t>
        <a:bodyPr/>
        <a:lstStyle/>
        <a:p>
          <a:endParaRPr lang="ru-RU"/>
        </a:p>
      </dgm:t>
    </dgm:pt>
    <dgm:pt modelId="{DDBEA1C3-2825-4A5C-8E03-420CA77E83DF}" type="sibTrans" cxnId="{7C08C4C1-CE24-468D-8E2D-44B526FA55C3}">
      <dgm:prSet/>
      <dgm:spPr/>
      <dgm:t>
        <a:bodyPr/>
        <a:lstStyle/>
        <a:p>
          <a:endParaRPr lang="ru-RU"/>
        </a:p>
      </dgm:t>
    </dgm:pt>
    <dgm:pt modelId="{0281EC47-C1A3-4B0C-BB8F-41BE7BDAF54B}">
      <dgm:prSet phldrT="[Текст]"/>
      <dgm:spPr/>
      <dgm:t>
        <a:bodyPr/>
        <a:lstStyle/>
        <a:p>
          <a:endParaRPr lang="ru-RU" dirty="0"/>
        </a:p>
      </dgm:t>
    </dgm:pt>
    <dgm:pt modelId="{1A75E08D-E9DB-47E3-8857-8B714FF7755D}" type="parTrans" cxnId="{C6C89B8B-32A8-42B8-B3B4-42B841A70AD6}">
      <dgm:prSet/>
      <dgm:spPr/>
      <dgm:t>
        <a:bodyPr/>
        <a:lstStyle/>
        <a:p>
          <a:endParaRPr lang="ru-RU"/>
        </a:p>
      </dgm:t>
    </dgm:pt>
    <dgm:pt modelId="{A003B789-7676-4F76-97BD-018A149AA8FB}" type="sibTrans" cxnId="{C6C89B8B-32A8-42B8-B3B4-42B841A70AD6}">
      <dgm:prSet/>
      <dgm:spPr/>
      <dgm:t>
        <a:bodyPr/>
        <a:lstStyle/>
        <a:p>
          <a:endParaRPr lang="ru-RU"/>
        </a:p>
      </dgm:t>
    </dgm:pt>
    <dgm:pt modelId="{B054FBA9-8793-41DB-A0FA-1C505D71DF39}">
      <dgm:prSet/>
      <dgm:spPr/>
      <dgm:t>
        <a:bodyPr/>
        <a:lstStyle/>
        <a:p>
          <a:r>
            <a:rPr lang="ru-RU" dirty="0" smtClean="0"/>
            <a:t>Сборник сценариев педагогических советов, описание методик по теме «Корпоративное обучение как ресурс развития профессиональной компетентности педагога». Отв. </a:t>
          </a:r>
          <a:r>
            <a:rPr lang="ru-RU" dirty="0" err="1" smtClean="0"/>
            <a:t>Дербина</a:t>
          </a:r>
          <a:r>
            <a:rPr lang="ru-RU" dirty="0" smtClean="0"/>
            <a:t> И.С. Срок готовности: октябрь 2023 г.</a:t>
          </a:r>
          <a:endParaRPr lang="ru-RU" dirty="0"/>
        </a:p>
      </dgm:t>
    </dgm:pt>
    <dgm:pt modelId="{52FCE4EB-5B27-462B-A311-6A9B2EFD733C}" type="parTrans" cxnId="{42095DCA-2BF0-4B60-99FD-0E39EDE14FBC}">
      <dgm:prSet/>
      <dgm:spPr/>
      <dgm:t>
        <a:bodyPr/>
        <a:lstStyle/>
        <a:p>
          <a:endParaRPr lang="ru-RU"/>
        </a:p>
      </dgm:t>
    </dgm:pt>
    <dgm:pt modelId="{6A8C6F01-14BB-4E6F-B866-E68B3F463C5C}" type="sibTrans" cxnId="{42095DCA-2BF0-4B60-99FD-0E39EDE14FBC}">
      <dgm:prSet/>
      <dgm:spPr/>
      <dgm:t>
        <a:bodyPr/>
        <a:lstStyle/>
        <a:p>
          <a:endParaRPr lang="ru-RU"/>
        </a:p>
      </dgm:t>
    </dgm:pt>
    <dgm:pt modelId="{3DBA04B2-CD61-4E8E-8599-90A5BF557A61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4C6D6F1-11C9-483C-825E-7C8C01DEBF1A}" type="parTrans" cxnId="{931E6828-A6F2-45C7-9D41-83104B380E17}">
      <dgm:prSet/>
      <dgm:spPr/>
      <dgm:t>
        <a:bodyPr/>
        <a:lstStyle/>
        <a:p>
          <a:endParaRPr lang="ru-RU"/>
        </a:p>
      </dgm:t>
    </dgm:pt>
    <dgm:pt modelId="{6F2CC048-837A-4A35-9D68-AA03BEAD1192}" type="sibTrans" cxnId="{931E6828-A6F2-45C7-9D41-83104B380E17}">
      <dgm:prSet/>
      <dgm:spPr/>
      <dgm:t>
        <a:bodyPr/>
        <a:lstStyle/>
        <a:p>
          <a:endParaRPr lang="ru-RU"/>
        </a:p>
      </dgm:t>
    </dgm:pt>
    <dgm:pt modelId="{F144AF27-E562-4BB4-BA2C-F45F59564494}">
      <dgm:prSet/>
      <dgm:spPr/>
      <dgm:t>
        <a:bodyPr/>
        <a:lstStyle/>
        <a:p>
          <a:r>
            <a:rPr lang="ru-RU" dirty="0" smtClean="0"/>
            <a:t>Публикации материалов для «Сборника эффективных практик развития личности в урочной и внеурочной деятельности» Отв. </a:t>
          </a:r>
          <a:r>
            <a:rPr lang="ru-RU" dirty="0" err="1" smtClean="0"/>
            <a:t>Дербина</a:t>
          </a:r>
          <a:r>
            <a:rPr lang="ru-RU" dirty="0" smtClean="0"/>
            <a:t> И.С. Срок готовности: август 2023 г.</a:t>
          </a:r>
          <a:endParaRPr lang="ru-RU" dirty="0"/>
        </a:p>
      </dgm:t>
    </dgm:pt>
    <dgm:pt modelId="{837300A0-9B97-4E4B-A202-86E5F5479356}" type="parTrans" cxnId="{8EE2A9A9-2D54-49E7-BFE0-7A69361792BF}">
      <dgm:prSet/>
      <dgm:spPr/>
    </dgm:pt>
    <dgm:pt modelId="{6037654A-9CE4-4767-A873-46DA8B90167C}" type="sibTrans" cxnId="{8EE2A9A9-2D54-49E7-BFE0-7A69361792BF}">
      <dgm:prSet/>
      <dgm:spPr/>
    </dgm:pt>
    <dgm:pt modelId="{BB59477D-CE0C-427D-990F-0880ABA6BE48}" type="pres">
      <dgm:prSet presAssocID="{E06B8BE4-B46D-4116-A3D8-2847180033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EB86D-E5EB-4D08-830D-3E74EA5CF67D}" type="pres">
      <dgm:prSet presAssocID="{CD41FE4A-FD94-419C-8EAD-80F1CD086709}" presName="composite" presStyleCnt="0"/>
      <dgm:spPr/>
    </dgm:pt>
    <dgm:pt modelId="{E7832B77-8AE1-4989-8B62-67CF0A70E2C0}" type="pres">
      <dgm:prSet presAssocID="{CD41FE4A-FD94-419C-8EAD-80F1CD08670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95F61-E5AD-44E5-9557-EA1701B2A6E5}" type="pres">
      <dgm:prSet presAssocID="{CD41FE4A-FD94-419C-8EAD-80F1CD08670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D2346-3714-47EA-A37F-57BC82BBF41D}" type="pres">
      <dgm:prSet presAssocID="{860B6F34-AE0A-42A0-8D4F-C4742503311F}" presName="sp" presStyleCnt="0"/>
      <dgm:spPr/>
    </dgm:pt>
    <dgm:pt modelId="{F6B6661A-2B8B-487E-A85F-5B2EC4DE55EF}" type="pres">
      <dgm:prSet presAssocID="{990A3D35-7B2C-4CEC-8A4E-48D29CB4B166}" presName="composite" presStyleCnt="0"/>
      <dgm:spPr/>
    </dgm:pt>
    <dgm:pt modelId="{8867BF55-DD75-42ED-8E10-48CBA49F1D0F}" type="pres">
      <dgm:prSet presAssocID="{990A3D35-7B2C-4CEC-8A4E-48D29CB4B16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CFCDF-ACE8-432F-816C-70DE725E41AE}" type="pres">
      <dgm:prSet presAssocID="{990A3D35-7B2C-4CEC-8A4E-48D29CB4B166}" presName="descendantText" presStyleLbl="alignAcc1" presStyleIdx="1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3B4C3-D4CB-4AE0-8610-2D2A1FE3719C}" type="pres">
      <dgm:prSet presAssocID="{37C16C35-6726-40DC-AF7D-65079A10B45C}" presName="sp" presStyleCnt="0"/>
      <dgm:spPr/>
    </dgm:pt>
    <dgm:pt modelId="{70034681-E825-453D-847C-6E47DF76CC25}" type="pres">
      <dgm:prSet presAssocID="{1CC5C70A-B146-4E3C-B21C-FF27A5DDD025}" presName="composite" presStyleCnt="0"/>
      <dgm:spPr/>
    </dgm:pt>
    <dgm:pt modelId="{13AAE8A3-AC79-41B2-92F9-E645DCEB4E73}" type="pres">
      <dgm:prSet presAssocID="{1CC5C70A-B146-4E3C-B21C-FF27A5DDD025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146E4-BE73-4CE4-A680-7878E1FA577D}" type="pres">
      <dgm:prSet presAssocID="{1CC5C70A-B146-4E3C-B21C-FF27A5DDD025}" presName="descendantText" presStyleLbl="alignAcc1" presStyleIdx="2" presStyleCnt="5" custLinFactNeighborY="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DE5B9-3CEF-4B2D-BD7B-511B1EAE3107}" type="pres">
      <dgm:prSet presAssocID="{85CE2B57-3377-44D6-A18B-C5FD0289DE18}" presName="sp" presStyleCnt="0"/>
      <dgm:spPr/>
    </dgm:pt>
    <dgm:pt modelId="{E0029E7C-BE70-4F48-BA47-888CC4F1D31D}" type="pres">
      <dgm:prSet presAssocID="{C0B916AA-6328-438F-B21D-90B5C5B51FC4}" presName="composite" presStyleCnt="0"/>
      <dgm:spPr/>
    </dgm:pt>
    <dgm:pt modelId="{46AAFF99-8A50-450B-B8AA-E211AE3383D0}" type="pres">
      <dgm:prSet presAssocID="{C0B916AA-6328-438F-B21D-90B5C5B51FC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3ADFD-B0F4-4A8F-839D-E61DC7BE038A}" type="pres">
      <dgm:prSet presAssocID="{C0B916AA-6328-438F-B21D-90B5C5B51FC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54CD7-E846-4DC8-8B37-F7295173F90A}" type="pres">
      <dgm:prSet presAssocID="{DDBEA1C3-2825-4A5C-8E03-420CA77E83DF}" presName="sp" presStyleCnt="0"/>
      <dgm:spPr/>
    </dgm:pt>
    <dgm:pt modelId="{EC0856B4-EDAC-4F59-9262-A8468642B71E}" type="pres">
      <dgm:prSet presAssocID="{3DBA04B2-CD61-4E8E-8599-90A5BF557A61}" presName="composite" presStyleCnt="0"/>
      <dgm:spPr/>
    </dgm:pt>
    <dgm:pt modelId="{FCA71CD5-CCE8-4ECA-A84A-EAE830A7A3BA}" type="pres">
      <dgm:prSet presAssocID="{3DBA04B2-CD61-4E8E-8599-90A5BF557A61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3EA57-3E04-44D6-BFD0-D07A89F3C65E}" type="pres">
      <dgm:prSet presAssocID="{3DBA04B2-CD61-4E8E-8599-90A5BF557A61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7EA6B-78C9-4D54-9A49-2554CDFBD6C6}" type="presOf" srcId="{CD41FE4A-FD94-419C-8EAD-80F1CD086709}" destId="{E7832B77-8AE1-4989-8B62-67CF0A70E2C0}" srcOrd="0" destOrd="0" presId="urn:microsoft.com/office/officeart/2005/8/layout/chevron2"/>
    <dgm:cxn modelId="{2B79CAFE-C221-4FE5-A406-4AF2FB26478C}" srcId="{CD41FE4A-FD94-419C-8EAD-80F1CD086709}" destId="{938325BD-14A2-4A0C-BAFE-1F3E03C6967A}" srcOrd="0" destOrd="0" parTransId="{9A94BCDF-C217-4091-9627-0348046DAD13}" sibTransId="{22740B69-3FC0-4070-BF39-577427E0783B}"/>
    <dgm:cxn modelId="{7C08C4C1-CE24-468D-8E2D-44B526FA55C3}" srcId="{E06B8BE4-B46D-4116-A3D8-28471800335E}" destId="{C0B916AA-6328-438F-B21D-90B5C5B51FC4}" srcOrd="3" destOrd="0" parTransId="{72E47657-44ED-40EE-A553-57FC6C6AD2CE}" sibTransId="{DDBEA1C3-2825-4A5C-8E03-420CA77E83DF}"/>
    <dgm:cxn modelId="{7E1EBE89-7B78-4E76-8E16-A974DF930B33}" type="presOf" srcId="{3DBA04B2-CD61-4E8E-8599-90A5BF557A61}" destId="{FCA71CD5-CCE8-4ECA-A84A-EAE830A7A3BA}" srcOrd="0" destOrd="0" presId="urn:microsoft.com/office/officeart/2005/8/layout/chevron2"/>
    <dgm:cxn modelId="{DB557AB8-2F6F-466B-AE7A-F63979CDE2E0}" type="presOf" srcId="{0281EC47-C1A3-4B0C-BB8F-41BE7BDAF54B}" destId="{D67146E4-BE73-4CE4-A680-7878E1FA577D}" srcOrd="0" destOrd="1" presId="urn:microsoft.com/office/officeart/2005/8/layout/chevron2"/>
    <dgm:cxn modelId="{012C46CD-D525-4B7C-9082-2CAF711ACF00}" type="presOf" srcId="{990A3D35-7B2C-4CEC-8A4E-48D29CB4B166}" destId="{8867BF55-DD75-42ED-8E10-48CBA49F1D0F}" srcOrd="0" destOrd="0" presId="urn:microsoft.com/office/officeart/2005/8/layout/chevron2"/>
    <dgm:cxn modelId="{DCE688CD-2653-493E-A581-1DFF56B48CEB}" type="presOf" srcId="{B054FBA9-8793-41DB-A0FA-1C505D71DF39}" destId="{D923ADFD-B0F4-4A8F-839D-E61DC7BE038A}" srcOrd="0" destOrd="0" presId="urn:microsoft.com/office/officeart/2005/8/layout/chevron2"/>
    <dgm:cxn modelId="{42095DCA-2BF0-4B60-99FD-0E39EDE14FBC}" srcId="{C0B916AA-6328-438F-B21D-90B5C5B51FC4}" destId="{B054FBA9-8793-41DB-A0FA-1C505D71DF39}" srcOrd="0" destOrd="0" parTransId="{52FCE4EB-5B27-462B-A311-6A9B2EFD733C}" sibTransId="{6A8C6F01-14BB-4E6F-B866-E68B3F463C5C}"/>
    <dgm:cxn modelId="{8EE2A9A9-2D54-49E7-BFE0-7A69361792BF}" srcId="{3DBA04B2-CD61-4E8E-8599-90A5BF557A61}" destId="{F144AF27-E562-4BB4-BA2C-F45F59564494}" srcOrd="0" destOrd="0" parTransId="{837300A0-9B97-4E4B-A202-86E5F5479356}" sibTransId="{6037654A-9CE4-4767-A873-46DA8B90167C}"/>
    <dgm:cxn modelId="{C699D77E-9693-4A7B-898B-5971068377BF}" type="presOf" srcId="{F144AF27-E562-4BB4-BA2C-F45F59564494}" destId="{3B13EA57-3E04-44D6-BFD0-D07A89F3C65E}" srcOrd="0" destOrd="0" presId="urn:microsoft.com/office/officeart/2005/8/layout/chevron2"/>
    <dgm:cxn modelId="{D0DA119E-63BB-43A2-A32F-89BAF9589366}" type="presOf" srcId="{59BE9D15-5AFE-4BF7-B3AA-DC46251AFACE}" destId="{46DCFCDF-ACE8-432F-816C-70DE725E41AE}" srcOrd="0" destOrd="0" presId="urn:microsoft.com/office/officeart/2005/8/layout/chevron2"/>
    <dgm:cxn modelId="{12CD50CD-9342-4389-975C-4E6F268ECF68}" type="presOf" srcId="{1CC5C70A-B146-4E3C-B21C-FF27A5DDD025}" destId="{13AAE8A3-AC79-41B2-92F9-E645DCEB4E73}" srcOrd="0" destOrd="0" presId="urn:microsoft.com/office/officeart/2005/8/layout/chevron2"/>
    <dgm:cxn modelId="{2F54EDE5-9C82-4BD4-B74D-E41AA16021DB}" srcId="{E06B8BE4-B46D-4116-A3D8-28471800335E}" destId="{1CC5C70A-B146-4E3C-B21C-FF27A5DDD025}" srcOrd="2" destOrd="0" parTransId="{9E31519D-1DD0-448F-B5AA-7A1711D27B2F}" sibTransId="{85CE2B57-3377-44D6-A18B-C5FD0289DE18}"/>
    <dgm:cxn modelId="{AB47576E-F5AC-4803-BCC4-7F9CBDA69AE7}" srcId="{E06B8BE4-B46D-4116-A3D8-28471800335E}" destId="{CD41FE4A-FD94-419C-8EAD-80F1CD086709}" srcOrd="0" destOrd="0" parTransId="{04DF9F86-D9E9-4E81-8A44-6C9E2D4F5842}" sibTransId="{860B6F34-AE0A-42A0-8D4F-C4742503311F}"/>
    <dgm:cxn modelId="{931E6828-A6F2-45C7-9D41-83104B380E17}" srcId="{E06B8BE4-B46D-4116-A3D8-28471800335E}" destId="{3DBA04B2-CD61-4E8E-8599-90A5BF557A61}" srcOrd="4" destOrd="0" parTransId="{54C6D6F1-11C9-483C-825E-7C8C01DEBF1A}" sibTransId="{6F2CC048-837A-4A35-9D68-AA03BEAD1192}"/>
    <dgm:cxn modelId="{2A74407C-5F51-449E-BFE1-1358D4090598}" srcId="{1CC5C70A-B146-4E3C-B21C-FF27A5DDD025}" destId="{93B6A958-3FC0-40DB-B486-1EE0F3EB37D2}" srcOrd="0" destOrd="0" parTransId="{586F6D3D-A90C-4805-8EEF-A33A202C2679}" sibTransId="{233E76C7-E90B-46B1-B97F-A23356B97E73}"/>
    <dgm:cxn modelId="{DA3C224E-5626-424C-BAF2-870D80B037DF}" type="presOf" srcId="{E06B8BE4-B46D-4116-A3D8-28471800335E}" destId="{BB59477D-CE0C-427D-990F-0880ABA6BE48}" srcOrd="0" destOrd="0" presId="urn:microsoft.com/office/officeart/2005/8/layout/chevron2"/>
    <dgm:cxn modelId="{426B9B0E-95CB-418E-81D1-ACD1B258590B}" type="presOf" srcId="{93B6A958-3FC0-40DB-B486-1EE0F3EB37D2}" destId="{D67146E4-BE73-4CE4-A680-7878E1FA577D}" srcOrd="0" destOrd="0" presId="urn:microsoft.com/office/officeart/2005/8/layout/chevron2"/>
    <dgm:cxn modelId="{0ED3A47B-457F-46A8-AEDB-AD415C023E5A}" srcId="{990A3D35-7B2C-4CEC-8A4E-48D29CB4B166}" destId="{59BE9D15-5AFE-4BF7-B3AA-DC46251AFACE}" srcOrd="0" destOrd="0" parTransId="{699FA6CF-87F6-4A50-8655-F4E7E4C83A6E}" sibTransId="{7EBCE98F-28AF-4186-A0B6-FE012D8C8845}"/>
    <dgm:cxn modelId="{C6332997-28AD-493D-A270-C90601924299}" type="presOf" srcId="{938325BD-14A2-4A0C-BAFE-1F3E03C6967A}" destId="{BE495F61-E5AD-44E5-9557-EA1701B2A6E5}" srcOrd="0" destOrd="0" presId="urn:microsoft.com/office/officeart/2005/8/layout/chevron2"/>
    <dgm:cxn modelId="{06A3D8A6-8EB9-4A64-9D03-681520909DEF}" srcId="{E06B8BE4-B46D-4116-A3D8-28471800335E}" destId="{990A3D35-7B2C-4CEC-8A4E-48D29CB4B166}" srcOrd="1" destOrd="0" parTransId="{2480ADE3-CC92-48F7-8AD8-FD27913FF5AA}" sibTransId="{37C16C35-6726-40DC-AF7D-65079A10B45C}"/>
    <dgm:cxn modelId="{C6C89B8B-32A8-42B8-B3B4-42B841A70AD6}" srcId="{1CC5C70A-B146-4E3C-B21C-FF27A5DDD025}" destId="{0281EC47-C1A3-4B0C-BB8F-41BE7BDAF54B}" srcOrd="1" destOrd="0" parTransId="{1A75E08D-E9DB-47E3-8857-8B714FF7755D}" sibTransId="{A003B789-7676-4F76-97BD-018A149AA8FB}"/>
    <dgm:cxn modelId="{FDD25710-2F4A-45B4-952B-5AD1F66F902C}" type="presOf" srcId="{C0B916AA-6328-438F-B21D-90B5C5B51FC4}" destId="{46AAFF99-8A50-450B-B8AA-E211AE3383D0}" srcOrd="0" destOrd="0" presId="urn:microsoft.com/office/officeart/2005/8/layout/chevron2"/>
    <dgm:cxn modelId="{5CDE0EA7-910D-4A2F-90DE-DBB91F0761A1}" type="presParOf" srcId="{BB59477D-CE0C-427D-990F-0880ABA6BE48}" destId="{53EEB86D-E5EB-4D08-830D-3E74EA5CF67D}" srcOrd="0" destOrd="0" presId="urn:microsoft.com/office/officeart/2005/8/layout/chevron2"/>
    <dgm:cxn modelId="{D1EF1C52-E02F-4C5B-96EB-2E92F9502247}" type="presParOf" srcId="{53EEB86D-E5EB-4D08-830D-3E74EA5CF67D}" destId="{E7832B77-8AE1-4989-8B62-67CF0A70E2C0}" srcOrd="0" destOrd="0" presId="urn:microsoft.com/office/officeart/2005/8/layout/chevron2"/>
    <dgm:cxn modelId="{76CB8620-7A8E-45DC-A522-2D8DD26DB259}" type="presParOf" srcId="{53EEB86D-E5EB-4D08-830D-3E74EA5CF67D}" destId="{BE495F61-E5AD-44E5-9557-EA1701B2A6E5}" srcOrd="1" destOrd="0" presId="urn:microsoft.com/office/officeart/2005/8/layout/chevron2"/>
    <dgm:cxn modelId="{FD9DE1D1-0F74-48D6-960C-80369C1B6AA6}" type="presParOf" srcId="{BB59477D-CE0C-427D-990F-0880ABA6BE48}" destId="{9C3D2346-3714-47EA-A37F-57BC82BBF41D}" srcOrd="1" destOrd="0" presId="urn:microsoft.com/office/officeart/2005/8/layout/chevron2"/>
    <dgm:cxn modelId="{2BB172F4-D85A-4AB1-8DD1-91B1A57C9601}" type="presParOf" srcId="{BB59477D-CE0C-427D-990F-0880ABA6BE48}" destId="{F6B6661A-2B8B-487E-A85F-5B2EC4DE55EF}" srcOrd="2" destOrd="0" presId="urn:microsoft.com/office/officeart/2005/8/layout/chevron2"/>
    <dgm:cxn modelId="{F554FDFC-C76B-494A-B154-797DCB6F53D3}" type="presParOf" srcId="{F6B6661A-2B8B-487E-A85F-5B2EC4DE55EF}" destId="{8867BF55-DD75-42ED-8E10-48CBA49F1D0F}" srcOrd="0" destOrd="0" presId="urn:microsoft.com/office/officeart/2005/8/layout/chevron2"/>
    <dgm:cxn modelId="{83B91C6F-DD19-4FD7-BB69-0BABABBF081A}" type="presParOf" srcId="{F6B6661A-2B8B-487E-A85F-5B2EC4DE55EF}" destId="{46DCFCDF-ACE8-432F-816C-70DE725E41AE}" srcOrd="1" destOrd="0" presId="urn:microsoft.com/office/officeart/2005/8/layout/chevron2"/>
    <dgm:cxn modelId="{B822D93D-B8A9-4738-A809-4C5BBA1A4F22}" type="presParOf" srcId="{BB59477D-CE0C-427D-990F-0880ABA6BE48}" destId="{1903B4C3-D4CB-4AE0-8610-2D2A1FE3719C}" srcOrd="3" destOrd="0" presId="urn:microsoft.com/office/officeart/2005/8/layout/chevron2"/>
    <dgm:cxn modelId="{61C41395-573F-4B03-A311-AE4AEE96F16F}" type="presParOf" srcId="{BB59477D-CE0C-427D-990F-0880ABA6BE48}" destId="{70034681-E825-453D-847C-6E47DF76CC25}" srcOrd="4" destOrd="0" presId="urn:microsoft.com/office/officeart/2005/8/layout/chevron2"/>
    <dgm:cxn modelId="{49A997E4-67A5-4FD1-8657-34176905652F}" type="presParOf" srcId="{70034681-E825-453D-847C-6E47DF76CC25}" destId="{13AAE8A3-AC79-41B2-92F9-E645DCEB4E73}" srcOrd="0" destOrd="0" presId="urn:microsoft.com/office/officeart/2005/8/layout/chevron2"/>
    <dgm:cxn modelId="{EFE41351-309B-41AC-AA1F-F10860CA932D}" type="presParOf" srcId="{70034681-E825-453D-847C-6E47DF76CC25}" destId="{D67146E4-BE73-4CE4-A680-7878E1FA577D}" srcOrd="1" destOrd="0" presId="urn:microsoft.com/office/officeart/2005/8/layout/chevron2"/>
    <dgm:cxn modelId="{48DDCC17-173F-4CA7-83CC-46FD7B751A34}" type="presParOf" srcId="{BB59477D-CE0C-427D-990F-0880ABA6BE48}" destId="{127DE5B9-3CEF-4B2D-BD7B-511B1EAE3107}" srcOrd="5" destOrd="0" presId="urn:microsoft.com/office/officeart/2005/8/layout/chevron2"/>
    <dgm:cxn modelId="{52C5A271-0364-4A1E-9B5D-946FFA7D958C}" type="presParOf" srcId="{BB59477D-CE0C-427D-990F-0880ABA6BE48}" destId="{E0029E7C-BE70-4F48-BA47-888CC4F1D31D}" srcOrd="6" destOrd="0" presId="urn:microsoft.com/office/officeart/2005/8/layout/chevron2"/>
    <dgm:cxn modelId="{693A923B-E4DB-4010-ADD3-026904905E55}" type="presParOf" srcId="{E0029E7C-BE70-4F48-BA47-888CC4F1D31D}" destId="{46AAFF99-8A50-450B-B8AA-E211AE3383D0}" srcOrd="0" destOrd="0" presId="urn:microsoft.com/office/officeart/2005/8/layout/chevron2"/>
    <dgm:cxn modelId="{82F63DF0-3D7F-4F49-A8C3-543AB10A1DCD}" type="presParOf" srcId="{E0029E7C-BE70-4F48-BA47-888CC4F1D31D}" destId="{D923ADFD-B0F4-4A8F-839D-E61DC7BE038A}" srcOrd="1" destOrd="0" presId="urn:microsoft.com/office/officeart/2005/8/layout/chevron2"/>
    <dgm:cxn modelId="{C22E1A36-C21C-4903-BEEC-C3D39D9FFAF2}" type="presParOf" srcId="{BB59477D-CE0C-427D-990F-0880ABA6BE48}" destId="{C3E54CD7-E846-4DC8-8B37-F7295173F90A}" srcOrd="7" destOrd="0" presId="urn:microsoft.com/office/officeart/2005/8/layout/chevron2"/>
    <dgm:cxn modelId="{E1CE75DA-481E-4414-B4D8-32DD05C47338}" type="presParOf" srcId="{BB59477D-CE0C-427D-990F-0880ABA6BE48}" destId="{EC0856B4-EDAC-4F59-9262-A8468642B71E}" srcOrd="8" destOrd="0" presId="urn:microsoft.com/office/officeart/2005/8/layout/chevron2"/>
    <dgm:cxn modelId="{673BAE2C-4076-4766-BEBB-2058E14AB885}" type="presParOf" srcId="{EC0856B4-EDAC-4F59-9262-A8468642B71E}" destId="{FCA71CD5-CCE8-4ECA-A84A-EAE830A7A3BA}" srcOrd="0" destOrd="0" presId="urn:microsoft.com/office/officeart/2005/8/layout/chevron2"/>
    <dgm:cxn modelId="{D5D70EBA-3425-4C7E-A107-0B441EA7F160}" type="presParOf" srcId="{EC0856B4-EDAC-4F59-9262-A8468642B71E}" destId="{3B13EA57-3E04-44D6-BFD0-D07A89F3C6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A3E977-0171-4C18-B0A6-10B307A20CDD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98E43E5F-C212-4DE6-8A10-C526086BEAD0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«Метапредметные курсы как ресурс развития УУД»</a:t>
          </a:r>
        </a:p>
        <a:p>
          <a:r>
            <a:rPr lang="ru-RU" dirty="0">
              <a:solidFill>
                <a:srgbClr val="C00000"/>
              </a:solidFill>
            </a:rPr>
            <a:t> (разработка модели </a:t>
          </a:r>
          <a:r>
            <a:rPr lang="ru-RU" dirty="0" err="1">
              <a:solidFill>
                <a:srgbClr val="C00000"/>
              </a:solidFill>
            </a:rPr>
            <a:t>метапредметного</a:t>
          </a:r>
          <a:r>
            <a:rPr lang="ru-RU" dirty="0">
              <a:solidFill>
                <a:srgbClr val="C00000"/>
              </a:solidFill>
            </a:rPr>
            <a:t> </a:t>
          </a:r>
          <a:r>
            <a:rPr lang="ru-RU" dirty="0" smtClean="0">
              <a:solidFill>
                <a:srgbClr val="C00000"/>
              </a:solidFill>
            </a:rPr>
            <a:t>курса)</a:t>
          </a:r>
          <a:endParaRPr lang="ru-RU" dirty="0">
            <a:solidFill>
              <a:srgbClr val="C00000"/>
            </a:solidFill>
          </a:endParaRPr>
        </a:p>
      </dgm:t>
    </dgm:pt>
    <dgm:pt modelId="{4CEA27CB-B062-4246-BDD3-3E97E3133B8D}" type="parTrans" cxnId="{C939D838-C488-4133-B7C5-139A27AB7F0A}">
      <dgm:prSet/>
      <dgm:spPr/>
      <dgm:t>
        <a:bodyPr/>
        <a:lstStyle/>
        <a:p>
          <a:endParaRPr lang="ru-RU"/>
        </a:p>
      </dgm:t>
    </dgm:pt>
    <dgm:pt modelId="{686049C5-0E51-4CA7-AE7C-2B811BA07F92}" type="sibTrans" cxnId="{C939D838-C488-4133-B7C5-139A27AB7F0A}">
      <dgm:prSet/>
      <dgm:spPr/>
      <dgm:t>
        <a:bodyPr/>
        <a:lstStyle/>
        <a:p>
          <a:endParaRPr lang="ru-RU"/>
        </a:p>
      </dgm:t>
    </dgm:pt>
    <dgm:pt modelId="{5B599C44-D2F8-4394-A600-7F29210330C0}">
      <dgm:prSet phldrT="[Текст]"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«Работа с понятиями в процессе изучения предметных курсов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»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Технология ТРИЗ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05B0F985-41E3-45E5-915C-65F5460FA678}" type="parTrans" cxnId="{B3B0A7BB-50CB-4CA2-8572-2311382E029C}">
      <dgm:prSet/>
      <dgm:spPr/>
      <dgm:t>
        <a:bodyPr/>
        <a:lstStyle/>
        <a:p>
          <a:endParaRPr lang="ru-RU"/>
        </a:p>
      </dgm:t>
    </dgm:pt>
    <dgm:pt modelId="{4D8BC37E-EC0C-4ED9-A93F-211D9713C159}" type="sibTrans" cxnId="{B3B0A7BB-50CB-4CA2-8572-2311382E029C}">
      <dgm:prSet/>
      <dgm:spPr/>
      <dgm:t>
        <a:bodyPr/>
        <a:lstStyle/>
        <a:p>
          <a:endParaRPr lang="ru-RU"/>
        </a:p>
      </dgm:t>
    </dgm:pt>
    <dgm:pt modelId="{5AE1C180-F6B0-44D3-8037-3F4A608A3C14}">
      <dgm:prSet phldrT="[Текст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«Технологии, техники, приемы развития универсальных учебных действий в процессе освоения предметного содержания»</a:t>
          </a:r>
        </a:p>
      </dgm:t>
    </dgm:pt>
    <dgm:pt modelId="{66621218-567C-42B0-A275-52EE98868848}" type="sibTrans" cxnId="{7ED3763F-C796-4592-831B-A13FEEF639FB}">
      <dgm:prSet/>
      <dgm:spPr/>
      <dgm:t>
        <a:bodyPr/>
        <a:lstStyle/>
        <a:p>
          <a:endParaRPr lang="ru-RU"/>
        </a:p>
      </dgm:t>
    </dgm:pt>
    <dgm:pt modelId="{88871E12-E02F-4A30-B150-512FA48E10EB}" type="parTrans" cxnId="{7ED3763F-C796-4592-831B-A13FEEF639FB}">
      <dgm:prSet/>
      <dgm:spPr/>
      <dgm:t>
        <a:bodyPr/>
        <a:lstStyle/>
        <a:p>
          <a:endParaRPr lang="ru-RU"/>
        </a:p>
      </dgm:t>
    </dgm:pt>
    <dgm:pt modelId="{9DFE4EDB-FFA5-4B3E-A7B3-28F2A0DD1A41}">
      <dgm:prSet/>
      <dgm:spPr/>
      <dgm:t>
        <a:bodyPr/>
        <a:lstStyle/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Развитие познавательных универсальных учебных действий в процессе освоения курса </a:t>
          </a:r>
        </a:p>
        <a:p>
          <a:r>
            <a:rPr lang="ru-RU" b="1" dirty="0">
              <a:solidFill>
                <a:schemeClr val="tx2">
                  <a:lumMod val="75000"/>
                </a:schemeClr>
              </a:solidFill>
            </a:rPr>
            <a:t>«Учимся мыслить и действовать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», «Коммуникация на 5»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6D6475B1-E5BC-40C6-BAD5-F9DEC4222B50}" type="parTrans" cxnId="{0634BA09-8318-4210-8A5F-182E75485F21}">
      <dgm:prSet/>
      <dgm:spPr/>
      <dgm:t>
        <a:bodyPr/>
        <a:lstStyle/>
        <a:p>
          <a:endParaRPr lang="ru-RU"/>
        </a:p>
      </dgm:t>
    </dgm:pt>
    <dgm:pt modelId="{AB794CFE-7359-4CD9-B043-681CEA6F40C2}" type="sibTrans" cxnId="{0634BA09-8318-4210-8A5F-182E75485F21}">
      <dgm:prSet/>
      <dgm:spPr/>
      <dgm:t>
        <a:bodyPr/>
        <a:lstStyle/>
        <a:p>
          <a:endParaRPr lang="ru-RU"/>
        </a:p>
      </dgm:t>
    </dgm:pt>
    <dgm:pt modelId="{16EAB44F-3D22-476B-BC23-36D52A69BBA9}" type="pres">
      <dgm:prSet presAssocID="{DEA3E977-0171-4C18-B0A6-10B307A20CD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A2BCF7-E53D-46D7-85CB-3542D560A1C2}" type="pres">
      <dgm:prSet presAssocID="{5AE1C180-F6B0-44D3-8037-3F4A608A3C14}" presName="circle1" presStyleLbl="node1" presStyleIdx="0" presStyleCnt="4"/>
      <dgm:spPr/>
    </dgm:pt>
    <dgm:pt modelId="{BB0D1E46-E018-4AAF-BD59-97949E9F3619}" type="pres">
      <dgm:prSet presAssocID="{5AE1C180-F6B0-44D3-8037-3F4A608A3C14}" presName="space" presStyleCnt="0"/>
      <dgm:spPr/>
    </dgm:pt>
    <dgm:pt modelId="{206CA176-FA9E-4332-96BF-6F31D77C2A6E}" type="pres">
      <dgm:prSet presAssocID="{5AE1C180-F6B0-44D3-8037-3F4A608A3C14}" presName="rect1" presStyleLbl="alignAcc1" presStyleIdx="0" presStyleCnt="4" custLinFactNeighborX="0" custLinFactNeighborY="-281"/>
      <dgm:spPr/>
      <dgm:t>
        <a:bodyPr/>
        <a:lstStyle/>
        <a:p>
          <a:endParaRPr lang="ru-RU"/>
        </a:p>
      </dgm:t>
    </dgm:pt>
    <dgm:pt modelId="{34DDDEA7-8C22-48E2-8FFB-2118C5326035}" type="pres">
      <dgm:prSet presAssocID="{9DFE4EDB-FFA5-4B3E-A7B3-28F2A0DD1A41}" presName="vertSpace2" presStyleLbl="node1" presStyleIdx="0" presStyleCnt="4"/>
      <dgm:spPr/>
    </dgm:pt>
    <dgm:pt modelId="{2DA27924-F165-44CC-A1A0-328A2E9E8339}" type="pres">
      <dgm:prSet presAssocID="{9DFE4EDB-FFA5-4B3E-A7B3-28F2A0DD1A41}" presName="circle2" presStyleLbl="node1" presStyleIdx="1" presStyleCnt="4"/>
      <dgm:spPr/>
    </dgm:pt>
    <dgm:pt modelId="{FC81119A-7193-4ADB-B5D7-6CD4DEC4B5FC}" type="pres">
      <dgm:prSet presAssocID="{9DFE4EDB-FFA5-4B3E-A7B3-28F2A0DD1A41}" presName="rect2" presStyleLbl="alignAcc1" presStyleIdx="1" presStyleCnt="4"/>
      <dgm:spPr/>
      <dgm:t>
        <a:bodyPr/>
        <a:lstStyle/>
        <a:p>
          <a:endParaRPr lang="ru-RU"/>
        </a:p>
      </dgm:t>
    </dgm:pt>
    <dgm:pt modelId="{35D488C7-11B4-491E-A34D-A396B579147D}" type="pres">
      <dgm:prSet presAssocID="{98E43E5F-C212-4DE6-8A10-C526086BEAD0}" presName="vertSpace3" presStyleLbl="node1" presStyleIdx="1" presStyleCnt="4"/>
      <dgm:spPr/>
    </dgm:pt>
    <dgm:pt modelId="{A4E02AF5-7E58-4746-A5B6-61F20A723AA6}" type="pres">
      <dgm:prSet presAssocID="{98E43E5F-C212-4DE6-8A10-C526086BEAD0}" presName="circle3" presStyleLbl="node1" presStyleIdx="2" presStyleCnt="4"/>
      <dgm:spPr/>
    </dgm:pt>
    <dgm:pt modelId="{3188BE4E-A5D4-4F9B-83AE-6AAE3962B8B8}" type="pres">
      <dgm:prSet presAssocID="{98E43E5F-C212-4DE6-8A10-C526086BEAD0}" presName="rect3" presStyleLbl="alignAcc1" presStyleIdx="2" presStyleCnt="4"/>
      <dgm:spPr/>
      <dgm:t>
        <a:bodyPr/>
        <a:lstStyle/>
        <a:p>
          <a:endParaRPr lang="ru-RU"/>
        </a:p>
      </dgm:t>
    </dgm:pt>
    <dgm:pt modelId="{6BE00829-DDC0-402C-804B-9181ED4957FB}" type="pres">
      <dgm:prSet presAssocID="{5B599C44-D2F8-4394-A600-7F29210330C0}" presName="vertSpace4" presStyleLbl="node1" presStyleIdx="2" presStyleCnt="4"/>
      <dgm:spPr/>
    </dgm:pt>
    <dgm:pt modelId="{9258A8EB-3373-4230-A40E-F1EBAFB6D8DD}" type="pres">
      <dgm:prSet presAssocID="{5B599C44-D2F8-4394-A600-7F29210330C0}" presName="circle4" presStyleLbl="node1" presStyleIdx="3" presStyleCnt="4"/>
      <dgm:spPr/>
    </dgm:pt>
    <dgm:pt modelId="{64AA14CA-1286-4C4D-8147-7242EFA7A3DB}" type="pres">
      <dgm:prSet presAssocID="{5B599C44-D2F8-4394-A600-7F29210330C0}" presName="rect4" presStyleLbl="alignAcc1" presStyleIdx="3" presStyleCnt="4"/>
      <dgm:spPr/>
      <dgm:t>
        <a:bodyPr/>
        <a:lstStyle/>
        <a:p>
          <a:endParaRPr lang="ru-RU"/>
        </a:p>
      </dgm:t>
    </dgm:pt>
    <dgm:pt modelId="{0048C6E1-8673-4476-885A-DDD142757D9A}" type="pres">
      <dgm:prSet presAssocID="{5AE1C180-F6B0-44D3-8037-3F4A608A3C1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0F782-601C-4CF5-B88A-C0631C7BAD71}" type="pres">
      <dgm:prSet presAssocID="{9DFE4EDB-FFA5-4B3E-A7B3-28F2A0DD1A41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1AB79-285F-476F-BF15-369B82EA9EA0}" type="pres">
      <dgm:prSet presAssocID="{98E43E5F-C212-4DE6-8A10-C526086BEAD0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7A2B6-86DD-4564-803A-CECA6A4601AA}" type="pres">
      <dgm:prSet presAssocID="{5B599C44-D2F8-4394-A600-7F29210330C0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2C8076-4BCC-4BD6-A515-D1455A1C2751}" type="presOf" srcId="{5AE1C180-F6B0-44D3-8037-3F4A608A3C14}" destId="{0048C6E1-8673-4476-885A-DDD142757D9A}" srcOrd="1" destOrd="0" presId="urn:microsoft.com/office/officeart/2005/8/layout/target3"/>
    <dgm:cxn modelId="{8DC6325D-DB9F-4F01-A507-373A2DBDF430}" type="presOf" srcId="{5B599C44-D2F8-4394-A600-7F29210330C0}" destId="{7197A2B6-86DD-4564-803A-CECA6A4601AA}" srcOrd="1" destOrd="0" presId="urn:microsoft.com/office/officeart/2005/8/layout/target3"/>
    <dgm:cxn modelId="{C939D838-C488-4133-B7C5-139A27AB7F0A}" srcId="{DEA3E977-0171-4C18-B0A6-10B307A20CDD}" destId="{98E43E5F-C212-4DE6-8A10-C526086BEAD0}" srcOrd="2" destOrd="0" parTransId="{4CEA27CB-B062-4246-BDD3-3E97E3133B8D}" sibTransId="{686049C5-0E51-4CA7-AE7C-2B811BA07F92}"/>
    <dgm:cxn modelId="{7ED3763F-C796-4592-831B-A13FEEF639FB}" srcId="{DEA3E977-0171-4C18-B0A6-10B307A20CDD}" destId="{5AE1C180-F6B0-44D3-8037-3F4A608A3C14}" srcOrd="0" destOrd="0" parTransId="{88871E12-E02F-4A30-B150-512FA48E10EB}" sibTransId="{66621218-567C-42B0-A275-52EE98868848}"/>
    <dgm:cxn modelId="{0634BA09-8318-4210-8A5F-182E75485F21}" srcId="{DEA3E977-0171-4C18-B0A6-10B307A20CDD}" destId="{9DFE4EDB-FFA5-4B3E-A7B3-28F2A0DD1A41}" srcOrd="1" destOrd="0" parTransId="{6D6475B1-E5BC-40C6-BAD5-F9DEC4222B50}" sibTransId="{AB794CFE-7359-4CD9-B043-681CEA6F40C2}"/>
    <dgm:cxn modelId="{D949E6C4-5EAB-4AFB-BF55-2D587AE4F2C0}" type="presOf" srcId="{98E43E5F-C212-4DE6-8A10-C526086BEAD0}" destId="{A301AB79-285F-476F-BF15-369B82EA9EA0}" srcOrd="1" destOrd="0" presId="urn:microsoft.com/office/officeart/2005/8/layout/target3"/>
    <dgm:cxn modelId="{84CAD503-C28F-419B-80A4-1D6B7EB6441D}" type="presOf" srcId="{5AE1C180-F6B0-44D3-8037-3F4A608A3C14}" destId="{206CA176-FA9E-4332-96BF-6F31D77C2A6E}" srcOrd="0" destOrd="0" presId="urn:microsoft.com/office/officeart/2005/8/layout/target3"/>
    <dgm:cxn modelId="{02BF9179-911A-4FF9-A091-3DCE563BBAF2}" type="presOf" srcId="{5B599C44-D2F8-4394-A600-7F29210330C0}" destId="{64AA14CA-1286-4C4D-8147-7242EFA7A3DB}" srcOrd="0" destOrd="0" presId="urn:microsoft.com/office/officeart/2005/8/layout/target3"/>
    <dgm:cxn modelId="{3CF6A162-71FA-4922-A5EA-1074A4C13333}" type="presOf" srcId="{98E43E5F-C212-4DE6-8A10-C526086BEAD0}" destId="{3188BE4E-A5D4-4F9B-83AE-6AAE3962B8B8}" srcOrd="0" destOrd="0" presId="urn:microsoft.com/office/officeart/2005/8/layout/target3"/>
    <dgm:cxn modelId="{BCAA7DC2-739D-44DE-B951-974C9F3FF18C}" type="presOf" srcId="{DEA3E977-0171-4C18-B0A6-10B307A20CDD}" destId="{16EAB44F-3D22-476B-BC23-36D52A69BBA9}" srcOrd="0" destOrd="0" presId="urn:microsoft.com/office/officeart/2005/8/layout/target3"/>
    <dgm:cxn modelId="{B2FD7FD9-081F-484D-89FE-23197C544C9D}" type="presOf" srcId="{9DFE4EDB-FFA5-4B3E-A7B3-28F2A0DD1A41}" destId="{FC81119A-7193-4ADB-B5D7-6CD4DEC4B5FC}" srcOrd="0" destOrd="0" presId="urn:microsoft.com/office/officeart/2005/8/layout/target3"/>
    <dgm:cxn modelId="{B3B0A7BB-50CB-4CA2-8572-2311382E029C}" srcId="{DEA3E977-0171-4C18-B0A6-10B307A20CDD}" destId="{5B599C44-D2F8-4394-A600-7F29210330C0}" srcOrd="3" destOrd="0" parTransId="{05B0F985-41E3-45E5-915C-65F5460FA678}" sibTransId="{4D8BC37E-EC0C-4ED9-A93F-211D9713C159}"/>
    <dgm:cxn modelId="{79D167A0-A1B6-4241-A181-6C1F88654A87}" type="presOf" srcId="{9DFE4EDB-FFA5-4B3E-A7B3-28F2A0DD1A41}" destId="{4410F782-601C-4CF5-B88A-C0631C7BAD71}" srcOrd="1" destOrd="0" presId="urn:microsoft.com/office/officeart/2005/8/layout/target3"/>
    <dgm:cxn modelId="{8BEDA52F-C65B-415D-BDC0-0414A44BA90B}" type="presParOf" srcId="{16EAB44F-3D22-476B-BC23-36D52A69BBA9}" destId="{DBA2BCF7-E53D-46D7-85CB-3542D560A1C2}" srcOrd="0" destOrd="0" presId="urn:microsoft.com/office/officeart/2005/8/layout/target3"/>
    <dgm:cxn modelId="{84EF7B91-0A55-4BB0-ABB3-5D9ED3269EC5}" type="presParOf" srcId="{16EAB44F-3D22-476B-BC23-36D52A69BBA9}" destId="{BB0D1E46-E018-4AAF-BD59-97949E9F3619}" srcOrd="1" destOrd="0" presId="urn:microsoft.com/office/officeart/2005/8/layout/target3"/>
    <dgm:cxn modelId="{A1B7D632-4F93-4BB1-8CE2-FD4106E37155}" type="presParOf" srcId="{16EAB44F-3D22-476B-BC23-36D52A69BBA9}" destId="{206CA176-FA9E-4332-96BF-6F31D77C2A6E}" srcOrd="2" destOrd="0" presId="urn:microsoft.com/office/officeart/2005/8/layout/target3"/>
    <dgm:cxn modelId="{32C399A2-AE44-4F58-B536-786927429283}" type="presParOf" srcId="{16EAB44F-3D22-476B-BC23-36D52A69BBA9}" destId="{34DDDEA7-8C22-48E2-8FFB-2118C5326035}" srcOrd="3" destOrd="0" presId="urn:microsoft.com/office/officeart/2005/8/layout/target3"/>
    <dgm:cxn modelId="{86E309B3-330F-4375-A439-043199C93E5D}" type="presParOf" srcId="{16EAB44F-3D22-476B-BC23-36D52A69BBA9}" destId="{2DA27924-F165-44CC-A1A0-328A2E9E8339}" srcOrd="4" destOrd="0" presId="urn:microsoft.com/office/officeart/2005/8/layout/target3"/>
    <dgm:cxn modelId="{8D36DD47-01C7-494F-B7C4-17C0F026A7C2}" type="presParOf" srcId="{16EAB44F-3D22-476B-BC23-36D52A69BBA9}" destId="{FC81119A-7193-4ADB-B5D7-6CD4DEC4B5FC}" srcOrd="5" destOrd="0" presId="urn:microsoft.com/office/officeart/2005/8/layout/target3"/>
    <dgm:cxn modelId="{CE479AA7-8AE2-4FE8-8D82-D839BC0C8497}" type="presParOf" srcId="{16EAB44F-3D22-476B-BC23-36D52A69BBA9}" destId="{35D488C7-11B4-491E-A34D-A396B579147D}" srcOrd="6" destOrd="0" presId="urn:microsoft.com/office/officeart/2005/8/layout/target3"/>
    <dgm:cxn modelId="{2ED3CBB4-62BC-437C-A5F9-1FBB6CC9A2AA}" type="presParOf" srcId="{16EAB44F-3D22-476B-BC23-36D52A69BBA9}" destId="{A4E02AF5-7E58-4746-A5B6-61F20A723AA6}" srcOrd="7" destOrd="0" presId="urn:microsoft.com/office/officeart/2005/8/layout/target3"/>
    <dgm:cxn modelId="{6C2F2B1B-BED2-4E30-8E6E-BE799FC31073}" type="presParOf" srcId="{16EAB44F-3D22-476B-BC23-36D52A69BBA9}" destId="{3188BE4E-A5D4-4F9B-83AE-6AAE3962B8B8}" srcOrd="8" destOrd="0" presId="urn:microsoft.com/office/officeart/2005/8/layout/target3"/>
    <dgm:cxn modelId="{3A941F0A-F44F-4109-BCA0-77B2F7A3A747}" type="presParOf" srcId="{16EAB44F-3D22-476B-BC23-36D52A69BBA9}" destId="{6BE00829-DDC0-402C-804B-9181ED4957FB}" srcOrd="9" destOrd="0" presId="urn:microsoft.com/office/officeart/2005/8/layout/target3"/>
    <dgm:cxn modelId="{1BB21B06-D2AE-4CB8-ADB6-7DCD73A2BF4E}" type="presParOf" srcId="{16EAB44F-3D22-476B-BC23-36D52A69BBA9}" destId="{9258A8EB-3373-4230-A40E-F1EBAFB6D8DD}" srcOrd="10" destOrd="0" presId="urn:microsoft.com/office/officeart/2005/8/layout/target3"/>
    <dgm:cxn modelId="{BF64060A-4740-42D6-9E8D-A8BEFEE19C02}" type="presParOf" srcId="{16EAB44F-3D22-476B-BC23-36D52A69BBA9}" destId="{64AA14CA-1286-4C4D-8147-7242EFA7A3DB}" srcOrd="11" destOrd="0" presId="urn:microsoft.com/office/officeart/2005/8/layout/target3"/>
    <dgm:cxn modelId="{E79F37EF-CA02-4E73-A6C7-D431F79CE6F5}" type="presParOf" srcId="{16EAB44F-3D22-476B-BC23-36D52A69BBA9}" destId="{0048C6E1-8673-4476-885A-DDD142757D9A}" srcOrd="12" destOrd="0" presId="urn:microsoft.com/office/officeart/2005/8/layout/target3"/>
    <dgm:cxn modelId="{B383E6EC-FDD3-4F61-A5DD-FC206AE39DDF}" type="presParOf" srcId="{16EAB44F-3D22-476B-BC23-36D52A69BBA9}" destId="{4410F782-601C-4CF5-B88A-C0631C7BAD71}" srcOrd="13" destOrd="0" presId="urn:microsoft.com/office/officeart/2005/8/layout/target3"/>
    <dgm:cxn modelId="{B196A0DD-2BD9-472B-A5A7-C8F01E9E48E0}" type="presParOf" srcId="{16EAB44F-3D22-476B-BC23-36D52A69BBA9}" destId="{A301AB79-285F-476F-BF15-369B82EA9EA0}" srcOrd="14" destOrd="0" presId="urn:microsoft.com/office/officeart/2005/8/layout/target3"/>
    <dgm:cxn modelId="{5F576AF5-5E5E-4528-BBF7-7E706EA14C80}" type="presParOf" srcId="{16EAB44F-3D22-476B-BC23-36D52A69BBA9}" destId="{7197A2B6-86DD-4564-803A-CECA6A4601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A3E977-0171-4C18-B0A6-10B307A20CDD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98E43E5F-C212-4DE6-8A10-C526086BEAD0}">
      <dgm:prSet phldrT="[Текст]" custT="1"/>
      <dgm:spPr/>
      <dgm:t>
        <a:bodyPr/>
        <a:lstStyle/>
        <a:p>
          <a:r>
            <a:rPr lang="ru-RU" sz="2000" b="1" dirty="0">
              <a:solidFill>
                <a:srgbClr val="C00000"/>
              </a:solidFill>
            </a:rPr>
            <a:t>«Использование графических организаторов как инструментов самостоятельного изучения теоретического материала, обобщения и систематизации знаний»</a:t>
          </a:r>
        </a:p>
      </dgm:t>
    </dgm:pt>
    <dgm:pt modelId="{4CEA27CB-B062-4246-BDD3-3E97E3133B8D}" type="parTrans" cxnId="{C939D838-C488-4133-B7C5-139A27AB7F0A}">
      <dgm:prSet/>
      <dgm:spPr/>
      <dgm:t>
        <a:bodyPr/>
        <a:lstStyle/>
        <a:p>
          <a:endParaRPr lang="ru-RU"/>
        </a:p>
      </dgm:t>
    </dgm:pt>
    <dgm:pt modelId="{686049C5-0E51-4CA7-AE7C-2B811BA07F92}" type="sibTrans" cxnId="{C939D838-C488-4133-B7C5-139A27AB7F0A}">
      <dgm:prSet/>
      <dgm:spPr/>
      <dgm:t>
        <a:bodyPr/>
        <a:lstStyle/>
        <a:p>
          <a:endParaRPr lang="ru-RU"/>
        </a:p>
      </dgm:t>
    </dgm:pt>
    <dgm:pt modelId="{5B599C44-D2F8-4394-A600-7F29210330C0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</a:rPr>
            <a:t>Развитие коммуникативных универсальных учебных действий в процессе освоения курса «Коммуникация на пять»</a:t>
          </a:r>
        </a:p>
      </dgm:t>
    </dgm:pt>
    <dgm:pt modelId="{05B0F985-41E3-45E5-915C-65F5460FA678}" type="parTrans" cxnId="{B3B0A7BB-50CB-4CA2-8572-2311382E029C}">
      <dgm:prSet/>
      <dgm:spPr/>
      <dgm:t>
        <a:bodyPr/>
        <a:lstStyle/>
        <a:p>
          <a:endParaRPr lang="ru-RU"/>
        </a:p>
      </dgm:t>
    </dgm:pt>
    <dgm:pt modelId="{4D8BC37E-EC0C-4ED9-A93F-211D9713C159}" type="sibTrans" cxnId="{B3B0A7BB-50CB-4CA2-8572-2311382E029C}">
      <dgm:prSet/>
      <dgm:spPr/>
      <dgm:t>
        <a:bodyPr/>
        <a:lstStyle/>
        <a:p>
          <a:endParaRPr lang="ru-RU"/>
        </a:p>
      </dgm:t>
    </dgm:pt>
    <dgm:pt modelId="{423DF31E-1F38-4F37-BEAB-43A3E3EB059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>
              <a:solidFill>
                <a:srgbClr val="C00000"/>
              </a:solidFill>
            </a:rPr>
            <a:t>Требования к уроку с позиций развития метапредметных умений</a:t>
          </a:r>
        </a:p>
      </dgm:t>
    </dgm:pt>
    <dgm:pt modelId="{5F10CC0E-0D99-414E-9630-30040757D321}" type="parTrans" cxnId="{4EF6831B-D2DE-4087-B35E-EB2C955B175B}">
      <dgm:prSet/>
      <dgm:spPr/>
      <dgm:t>
        <a:bodyPr/>
        <a:lstStyle/>
        <a:p>
          <a:endParaRPr lang="ru-RU"/>
        </a:p>
      </dgm:t>
    </dgm:pt>
    <dgm:pt modelId="{B5DB39C7-B0BA-4D94-8250-EED9964A9CC5}" type="sibTrans" cxnId="{4EF6831B-D2DE-4087-B35E-EB2C955B175B}">
      <dgm:prSet/>
      <dgm:spPr/>
      <dgm:t>
        <a:bodyPr/>
        <a:lstStyle/>
        <a:p>
          <a:endParaRPr lang="ru-RU"/>
        </a:p>
      </dgm:t>
    </dgm:pt>
    <dgm:pt modelId="{5AE1C180-F6B0-44D3-8037-3F4A608A3C14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2">
                  <a:lumMod val="75000"/>
                </a:schemeClr>
              </a:solidFill>
            </a:rPr>
            <a:t>Развитие регулятивных универсальных учебных действий в процессе освоения курса «Саморегуляция -шаги к успеху!»</a:t>
          </a:r>
        </a:p>
      </dgm:t>
    </dgm:pt>
    <dgm:pt modelId="{66621218-567C-42B0-A275-52EE98868848}" type="sibTrans" cxnId="{7ED3763F-C796-4592-831B-A13FEEF639FB}">
      <dgm:prSet/>
      <dgm:spPr/>
      <dgm:t>
        <a:bodyPr/>
        <a:lstStyle/>
        <a:p>
          <a:endParaRPr lang="ru-RU"/>
        </a:p>
      </dgm:t>
    </dgm:pt>
    <dgm:pt modelId="{88871E12-E02F-4A30-B150-512FA48E10EB}" type="parTrans" cxnId="{7ED3763F-C796-4592-831B-A13FEEF639FB}">
      <dgm:prSet/>
      <dgm:spPr/>
      <dgm:t>
        <a:bodyPr/>
        <a:lstStyle/>
        <a:p>
          <a:endParaRPr lang="ru-RU"/>
        </a:p>
      </dgm:t>
    </dgm:pt>
    <dgm:pt modelId="{16EAB44F-3D22-476B-BC23-36D52A69BBA9}" type="pres">
      <dgm:prSet presAssocID="{DEA3E977-0171-4C18-B0A6-10B307A20CD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A2BCF7-E53D-46D7-85CB-3542D560A1C2}" type="pres">
      <dgm:prSet presAssocID="{5AE1C180-F6B0-44D3-8037-3F4A608A3C14}" presName="circle1" presStyleLbl="node1" presStyleIdx="0" presStyleCnt="4"/>
      <dgm:spPr/>
    </dgm:pt>
    <dgm:pt modelId="{BB0D1E46-E018-4AAF-BD59-97949E9F3619}" type="pres">
      <dgm:prSet presAssocID="{5AE1C180-F6B0-44D3-8037-3F4A608A3C14}" presName="space" presStyleCnt="0"/>
      <dgm:spPr/>
    </dgm:pt>
    <dgm:pt modelId="{206CA176-FA9E-4332-96BF-6F31D77C2A6E}" type="pres">
      <dgm:prSet presAssocID="{5AE1C180-F6B0-44D3-8037-3F4A608A3C14}" presName="rect1" presStyleLbl="alignAcc1" presStyleIdx="0" presStyleCnt="4" custLinFactNeighborX="0" custLinFactNeighborY="-281"/>
      <dgm:spPr/>
      <dgm:t>
        <a:bodyPr/>
        <a:lstStyle/>
        <a:p>
          <a:endParaRPr lang="ru-RU"/>
        </a:p>
      </dgm:t>
    </dgm:pt>
    <dgm:pt modelId="{5B68BAB6-9E38-44B8-8D80-27DE3D31890F}" type="pres">
      <dgm:prSet presAssocID="{98E43E5F-C212-4DE6-8A10-C526086BEAD0}" presName="vertSpace2" presStyleLbl="node1" presStyleIdx="0" presStyleCnt="4"/>
      <dgm:spPr/>
    </dgm:pt>
    <dgm:pt modelId="{7E44AF65-5E3F-4D46-B120-C83CA65376A1}" type="pres">
      <dgm:prSet presAssocID="{98E43E5F-C212-4DE6-8A10-C526086BEAD0}" presName="circle2" presStyleLbl="node1" presStyleIdx="1" presStyleCnt="4"/>
      <dgm:spPr/>
    </dgm:pt>
    <dgm:pt modelId="{F5315495-D604-4275-A801-58D3EE907D44}" type="pres">
      <dgm:prSet presAssocID="{98E43E5F-C212-4DE6-8A10-C526086BEAD0}" presName="rect2" presStyleLbl="alignAcc1" presStyleIdx="1" presStyleCnt="4"/>
      <dgm:spPr/>
      <dgm:t>
        <a:bodyPr/>
        <a:lstStyle/>
        <a:p>
          <a:endParaRPr lang="ru-RU"/>
        </a:p>
      </dgm:t>
    </dgm:pt>
    <dgm:pt modelId="{A6EA0B7D-D532-4A99-BBE8-C826F167C6DE}" type="pres">
      <dgm:prSet presAssocID="{5B599C44-D2F8-4394-A600-7F29210330C0}" presName="vertSpace3" presStyleLbl="node1" presStyleIdx="1" presStyleCnt="4"/>
      <dgm:spPr/>
    </dgm:pt>
    <dgm:pt modelId="{27C8A4B8-D7A4-4D5D-B84F-DC7C93AA76F7}" type="pres">
      <dgm:prSet presAssocID="{5B599C44-D2F8-4394-A600-7F29210330C0}" presName="circle3" presStyleLbl="node1" presStyleIdx="2" presStyleCnt="4"/>
      <dgm:spPr/>
    </dgm:pt>
    <dgm:pt modelId="{BA9D49AE-4581-4A4A-82AB-33BF8BEE9068}" type="pres">
      <dgm:prSet presAssocID="{5B599C44-D2F8-4394-A600-7F29210330C0}" presName="rect3" presStyleLbl="alignAcc1" presStyleIdx="2" presStyleCnt="4"/>
      <dgm:spPr/>
      <dgm:t>
        <a:bodyPr/>
        <a:lstStyle/>
        <a:p>
          <a:endParaRPr lang="ru-RU"/>
        </a:p>
      </dgm:t>
    </dgm:pt>
    <dgm:pt modelId="{3CF8C0F6-669F-49AE-8837-707E95E3560E}" type="pres">
      <dgm:prSet presAssocID="{423DF31E-1F38-4F37-BEAB-43A3E3EB0592}" presName="vertSpace4" presStyleLbl="node1" presStyleIdx="2" presStyleCnt="4"/>
      <dgm:spPr/>
    </dgm:pt>
    <dgm:pt modelId="{FCDC2260-E6E6-46D9-97A6-2F66131F1BF2}" type="pres">
      <dgm:prSet presAssocID="{423DF31E-1F38-4F37-BEAB-43A3E3EB0592}" presName="circle4" presStyleLbl="node1" presStyleIdx="3" presStyleCnt="4"/>
      <dgm:spPr/>
    </dgm:pt>
    <dgm:pt modelId="{48673CDE-1EF6-4A04-AFEB-EB0E6AA687D7}" type="pres">
      <dgm:prSet presAssocID="{423DF31E-1F38-4F37-BEAB-43A3E3EB0592}" presName="rect4" presStyleLbl="alignAcc1" presStyleIdx="3" presStyleCnt="4" custLinFactNeighborX="405" custLinFactNeighborY="1321"/>
      <dgm:spPr/>
      <dgm:t>
        <a:bodyPr/>
        <a:lstStyle/>
        <a:p>
          <a:endParaRPr lang="ru-RU"/>
        </a:p>
      </dgm:t>
    </dgm:pt>
    <dgm:pt modelId="{0048C6E1-8673-4476-885A-DDD142757D9A}" type="pres">
      <dgm:prSet presAssocID="{5AE1C180-F6B0-44D3-8037-3F4A608A3C1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3FD1D-79BD-4B58-BA89-19431797F65D}" type="pres">
      <dgm:prSet presAssocID="{98E43E5F-C212-4DE6-8A10-C526086BEAD0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15221-049D-4085-BCB0-161226324860}" type="pres">
      <dgm:prSet presAssocID="{5B599C44-D2F8-4394-A600-7F29210330C0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4E559-CA35-4348-95E9-F6878F696773}" type="pres">
      <dgm:prSet presAssocID="{423DF31E-1F38-4F37-BEAB-43A3E3EB0592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E8D05-E2A6-469F-BA14-9B760A3A1E9F}" type="presOf" srcId="{423DF31E-1F38-4F37-BEAB-43A3E3EB0592}" destId="{48673CDE-1EF6-4A04-AFEB-EB0E6AA687D7}" srcOrd="0" destOrd="0" presId="urn:microsoft.com/office/officeart/2005/8/layout/target3"/>
    <dgm:cxn modelId="{B3B0A7BB-50CB-4CA2-8572-2311382E029C}" srcId="{DEA3E977-0171-4C18-B0A6-10B307A20CDD}" destId="{5B599C44-D2F8-4394-A600-7F29210330C0}" srcOrd="2" destOrd="0" parTransId="{05B0F985-41E3-45E5-915C-65F5460FA678}" sibTransId="{4D8BC37E-EC0C-4ED9-A93F-211D9713C159}"/>
    <dgm:cxn modelId="{C4326EB2-AC43-46ED-9BBE-FA7CA990C3EF}" type="presOf" srcId="{98E43E5F-C212-4DE6-8A10-C526086BEAD0}" destId="{B0F3FD1D-79BD-4B58-BA89-19431797F65D}" srcOrd="1" destOrd="0" presId="urn:microsoft.com/office/officeart/2005/8/layout/target3"/>
    <dgm:cxn modelId="{6E96BBC5-2B4D-4899-8BFF-B5673FEB6CB4}" type="presOf" srcId="{423DF31E-1F38-4F37-BEAB-43A3E3EB0592}" destId="{3934E559-CA35-4348-95E9-F6878F696773}" srcOrd="1" destOrd="0" presId="urn:microsoft.com/office/officeart/2005/8/layout/target3"/>
    <dgm:cxn modelId="{E24F34CD-2ED9-4A4B-BD55-3C1A300F31DA}" type="presOf" srcId="{5B599C44-D2F8-4394-A600-7F29210330C0}" destId="{B2A15221-049D-4085-BCB0-161226324860}" srcOrd="1" destOrd="0" presId="urn:microsoft.com/office/officeart/2005/8/layout/target3"/>
    <dgm:cxn modelId="{8C4877A4-D4C4-40D1-AAAC-ADA7939A5B3C}" type="presOf" srcId="{5B599C44-D2F8-4394-A600-7F29210330C0}" destId="{BA9D49AE-4581-4A4A-82AB-33BF8BEE9068}" srcOrd="0" destOrd="0" presId="urn:microsoft.com/office/officeart/2005/8/layout/target3"/>
    <dgm:cxn modelId="{4EF6831B-D2DE-4087-B35E-EB2C955B175B}" srcId="{DEA3E977-0171-4C18-B0A6-10B307A20CDD}" destId="{423DF31E-1F38-4F37-BEAB-43A3E3EB0592}" srcOrd="3" destOrd="0" parTransId="{5F10CC0E-0D99-414E-9630-30040757D321}" sibTransId="{B5DB39C7-B0BA-4D94-8250-EED9964A9CC5}"/>
    <dgm:cxn modelId="{7ED3763F-C796-4592-831B-A13FEEF639FB}" srcId="{DEA3E977-0171-4C18-B0A6-10B307A20CDD}" destId="{5AE1C180-F6B0-44D3-8037-3F4A608A3C14}" srcOrd="0" destOrd="0" parTransId="{88871E12-E02F-4A30-B150-512FA48E10EB}" sibTransId="{66621218-567C-42B0-A275-52EE98868848}"/>
    <dgm:cxn modelId="{F6384F38-5850-4816-BF6F-94FB878073C7}" type="presOf" srcId="{DEA3E977-0171-4C18-B0A6-10B307A20CDD}" destId="{16EAB44F-3D22-476B-BC23-36D52A69BBA9}" srcOrd="0" destOrd="0" presId="urn:microsoft.com/office/officeart/2005/8/layout/target3"/>
    <dgm:cxn modelId="{FEC46174-F352-426C-B128-EC07F69C3F71}" type="presOf" srcId="{5AE1C180-F6B0-44D3-8037-3F4A608A3C14}" destId="{0048C6E1-8673-4476-885A-DDD142757D9A}" srcOrd="1" destOrd="0" presId="urn:microsoft.com/office/officeart/2005/8/layout/target3"/>
    <dgm:cxn modelId="{C939D838-C488-4133-B7C5-139A27AB7F0A}" srcId="{DEA3E977-0171-4C18-B0A6-10B307A20CDD}" destId="{98E43E5F-C212-4DE6-8A10-C526086BEAD0}" srcOrd="1" destOrd="0" parTransId="{4CEA27CB-B062-4246-BDD3-3E97E3133B8D}" sibTransId="{686049C5-0E51-4CA7-AE7C-2B811BA07F92}"/>
    <dgm:cxn modelId="{9B6EAFEA-1632-477A-B849-0C1F568C73B8}" type="presOf" srcId="{5AE1C180-F6B0-44D3-8037-3F4A608A3C14}" destId="{206CA176-FA9E-4332-96BF-6F31D77C2A6E}" srcOrd="0" destOrd="0" presId="urn:microsoft.com/office/officeart/2005/8/layout/target3"/>
    <dgm:cxn modelId="{3CD936FC-D895-4502-A266-E706ED92788B}" type="presOf" srcId="{98E43E5F-C212-4DE6-8A10-C526086BEAD0}" destId="{F5315495-D604-4275-A801-58D3EE907D44}" srcOrd="0" destOrd="0" presId="urn:microsoft.com/office/officeart/2005/8/layout/target3"/>
    <dgm:cxn modelId="{C42DB97F-D673-4426-B34E-3143DC801B47}" type="presParOf" srcId="{16EAB44F-3D22-476B-BC23-36D52A69BBA9}" destId="{DBA2BCF7-E53D-46D7-85CB-3542D560A1C2}" srcOrd="0" destOrd="0" presId="urn:microsoft.com/office/officeart/2005/8/layout/target3"/>
    <dgm:cxn modelId="{6530F4F8-425D-44A0-9D8E-9D4CCEF60E31}" type="presParOf" srcId="{16EAB44F-3D22-476B-BC23-36D52A69BBA9}" destId="{BB0D1E46-E018-4AAF-BD59-97949E9F3619}" srcOrd="1" destOrd="0" presId="urn:microsoft.com/office/officeart/2005/8/layout/target3"/>
    <dgm:cxn modelId="{89EDAE2A-5269-4765-89C6-44F99A28B108}" type="presParOf" srcId="{16EAB44F-3D22-476B-BC23-36D52A69BBA9}" destId="{206CA176-FA9E-4332-96BF-6F31D77C2A6E}" srcOrd="2" destOrd="0" presId="urn:microsoft.com/office/officeart/2005/8/layout/target3"/>
    <dgm:cxn modelId="{45B343DA-BB4F-4DA3-8A0C-F4781D036A47}" type="presParOf" srcId="{16EAB44F-3D22-476B-BC23-36D52A69BBA9}" destId="{5B68BAB6-9E38-44B8-8D80-27DE3D31890F}" srcOrd="3" destOrd="0" presId="urn:microsoft.com/office/officeart/2005/8/layout/target3"/>
    <dgm:cxn modelId="{94D95A89-2968-4740-8FC6-B75C03D0489F}" type="presParOf" srcId="{16EAB44F-3D22-476B-BC23-36D52A69BBA9}" destId="{7E44AF65-5E3F-4D46-B120-C83CA65376A1}" srcOrd="4" destOrd="0" presId="urn:microsoft.com/office/officeart/2005/8/layout/target3"/>
    <dgm:cxn modelId="{3D07DFCD-B09C-47F6-B986-D8C7709AEE36}" type="presParOf" srcId="{16EAB44F-3D22-476B-BC23-36D52A69BBA9}" destId="{F5315495-D604-4275-A801-58D3EE907D44}" srcOrd="5" destOrd="0" presId="urn:microsoft.com/office/officeart/2005/8/layout/target3"/>
    <dgm:cxn modelId="{2EC2C5C0-5A05-45D4-BF3F-D6F3770E1C11}" type="presParOf" srcId="{16EAB44F-3D22-476B-BC23-36D52A69BBA9}" destId="{A6EA0B7D-D532-4A99-BBE8-C826F167C6DE}" srcOrd="6" destOrd="0" presId="urn:microsoft.com/office/officeart/2005/8/layout/target3"/>
    <dgm:cxn modelId="{A035CB38-9E9B-4AC4-98CF-F63C9F998B68}" type="presParOf" srcId="{16EAB44F-3D22-476B-BC23-36D52A69BBA9}" destId="{27C8A4B8-D7A4-4D5D-B84F-DC7C93AA76F7}" srcOrd="7" destOrd="0" presId="urn:microsoft.com/office/officeart/2005/8/layout/target3"/>
    <dgm:cxn modelId="{089258DA-89F1-4EBC-8FA9-AF1A0560A9A0}" type="presParOf" srcId="{16EAB44F-3D22-476B-BC23-36D52A69BBA9}" destId="{BA9D49AE-4581-4A4A-82AB-33BF8BEE9068}" srcOrd="8" destOrd="0" presId="urn:microsoft.com/office/officeart/2005/8/layout/target3"/>
    <dgm:cxn modelId="{78746646-40DF-428F-A13B-B27DA88DE3CB}" type="presParOf" srcId="{16EAB44F-3D22-476B-BC23-36D52A69BBA9}" destId="{3CF8C0F6-669F-49AE-8837-707E95E3560E}" srcOrd="9" destOrd="0" presId="urn:microsoft.com/office/officeart/2005/8/layout/target3"/>
    <dgm:cxn modelId="{8ABFBDF9-38F7-41BD-A9A2-B43F0CBC716A}" type="presParOf" srcId="{16EAB44F-3D22-476B-BC23-36D52A69BBA9}" destId="{FCDC2260-E6E6-46D9-97A6-2F66131F1BF2}" srcOrd="10" destOrd="0" presId="urn:microsoft.com/office/officeart/2005/8/layout/target3"/>
    <dgm:cxn modelId="{A6BE370F-5F49-4F70-8CF3-A4243CAF2527}" type="presParOf" srcId="{16EAB44F-3D22-476B-BC23-36D52A69BBA9}" destId="{48673CDE-1EF6-4A04-AFEB-EB0E6AA687D7}" srcOrd="11" destOrd="0" presId="urn:microsoft.com/office/officeart/2005/8/layout/target3"/>
    <dgm:cxn modelId="{D4945037-B456-488C-A713-4E7E25EC1AC1}" type="presParOf" srcId="{16EAB44F-3D22-476B-BC23-36D52A69BBA9}" destId="{0048C6E1-8673-4476-885A-DDD142757D9A}" srcOrd="12" destOrd="0" presId="urn:microsoft.com/office/officeart/2005/8/layout/target3"/>
    <dgm:cxn modelId="{C5889C9A-34D6-4539-98F0-490AF5792226}" type="presParOf" srcId="{16EAB44F-3D22-476B-BC23-36D52A69BBA9}" destId="{B0F3FD1D-79BD-4B58-BA89-19431797F65D}" srcOrd="13" destOrd="0" presId="urn:microsoft.com/office/officeart/2005/8/layout/target3"/>
    <dgm:cxn modelId="{D2A267A7-8077-47C4-9AFF-F0CEE0850C4B}" type="presParOf" srcId="{16EAB44F-3D22-476B-BC23-36D52A69BBA9}" destId="{B2A15221-049D-4085-BCB0-161226324860}" srcOrd="14" destOrd="0" presId="urn:microsoft.com/office/officeart/2005/8/layout/target3"/>
    <dgm:cxn modelId="{0636A018-D8E4-4D2B-B631-396AA60E65BD}" type="presParOf" srcId="{16EAB44F-3D22-476B-BC23-36D52A69BBA9}" destId="{3934E559-CA35-4348-95E9-F6878F696773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7FD03-DE2A-4DD1-AB71-8214C1F8647E}">
      <dsp:nvSpPr>
        <dsp:cNvPr id="0" name=""/>
        <dsp:cNvSpPr/>
      </dsp:nvSpPr>
      <dsp:spPr>
        <a:xfrm>
          <a:off x="-304054" y="-3691910"/>
          <a:ext cx="9418289" cy="9418289"/>
        </a:xfrm>
        <a:prstGeom prst="circularArrow">
          <a:avLst>
            <a:gd name="adj1" fmla="val 3430"/>
            <a:gd name="adj2" fmla="val 195064"/>
            <a:gd name="adj3" fmla="val 10261161"/>
            <a:gd name="adj4" fmla="val -1375099"/>
            <a:gd name="adj5" fmla="val 3562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FB66E-EA28-4DDC-A884-7E4D60551C04}">
      <dsp:nvSpPr>
        <dsp:cNvPr id="0" name=""/>
        <dsp:cNvSpPr/>
      </dsp:nvSpPr>
      <dsp:spPr>
        <a:xfrm>
          <a:off x="25195" y="0"/>
          <a:ext cx="8759790" cy="20344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«Личностные и </a:t>
          </a:r>
          <a:r>
            <a:rPr lang="ru-RU" sz="2000" kern="1200" dirty="0" err="1" smtClean="0"/>
            <a:t>метапредметные</a:t>
          </a:r>
          <a:r>
            <a:rPr lang="ru-RU" sz="2000" kern="1200" dirty="0" smtClean="0"/>
            <a:t> результаты как необходимое условие адаптации кадет в современном мире» – 06.10.2022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Роль </a:t>
          </a:r>
          <a:r>
            <a:rPr lang="ru-RU" sz="2000" kern="1200" dirty="0" err="1" smtClean="0"/>
            <a:t>метапредметных</a:t>
          </a:r>
          <a:r>
            <a:rPr lang="ru-RU" sz="2000" kern="1200" dirty="0" smtClean="0"/>
            <a:t> умений в развитии личности кадет – январь 2023 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Технология разработки и представления(презентации) собственной практики развития личностных качеств, обучающихся – март 2023 г.</a:t>
          </a:r>
          <a:endParaRPr lang="ru-RU" sz="2000" kern="1200" dirty="0"/>
        </a:p>
      </dsp:txBody>
      <dsp:txXfrm>
        <a:off x="124510" y="99315"/>
        <a:ext cx="8561160" cy="1835838"/>
      </dsp:txXfrm>
    </dsp:sp>
    <dsp:sp modelId="{B1292C7E-0D2C-453B-A4C1-2487065313CD}">
      <dsp:nvSpPr>
        <dsp:cNvPr id="0" name=""/>
        <dsp:cNvSpPr/>
      </dsp:nvSpPr>
      <dsp:spPr>
        <a:xfrm>
          <a:off x="4511788" y="2149934"/>
          <a:ext cx="4057656" cy="662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u="sng" kern="1200" dirty="0" smtClean="0"/>
            <a:t>Индивидуальная работа (адресно)</a:t>
          </a:r>
          <a:endParaRPr lang="ru-RU" sz="2000" kern="1200" dirty="0"/>
        </a:p>
      </dsp:txBody>
      <dsp:txXfrm>
        <a:off x="4544121" y="2182267"/>
        <a:ext cx="3992990" cy="597685"/>
      </dsp:txXfrm>
    </dsp:sp>
    <dsp:sp modelId="{E4CCDC27-FD23-49BA-B33B-B5C7E6E7D90C}">
      <dsp:nvSpPr>
        <dsp:cNvPr id="0" name=""/>
        <dsp:cNvSpPr/>
      </dsp:nvSpPr>
      <dsp:spPr>
        <a:xfrm>
          <a:off x="85638" y="2088221"/>
          <a:ext cx="4057656" cy="8396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u="sng" kern="1200" dirty="0" smtClean="0"/>
            <a:t>Межсессионные периоды (работа с отдельными группами)</a:t>
          </a:r>
          <a:endParaRPr lang="ru-RU" sz="2000" kern="1200" dirty="0"/>
        </a:p>
      </dsp:txBody>
      <dsp:txXfrm>
        <a:off x="126626" y="2129209"/>
        <a:ext cx="3975680" cy="757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32B77-8AE1-4989-8B62-67CF0A70E2C0}">
      <dsp:nvSpPr>
        <dsp:cNvPr id="0" name=""/>
        <dsp:cNvSpPr/>
      </dsp:nvSpPr>
      <dsp:spPr>
        <a:xfrm rot="5400000">
          <a:off x="-195149" y="197431"/>
          <a:ext cx="1300996" cy="9106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57631"/>
        <a:ext cx="910697" cy="390299"/>
      </dsp:txXfrm>
    </dsp:sp>
    <dsp:sp modelId="{BE495F61-E5AD-44E5-9557-EA1701B2A6E5}">
      <dsp:nvSpPr>
        <dsp:cNvPr id="0" name=""/>
        <dsp:cNvSpPr/>
      </dsp:nvSpPr>
      <dsp:spPr>
        <a:xfrm rot="5400000">
          <a:off x="4604524" y="-3691545"/>
          <a:ext cx="845647" cy="823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УРОК КАК ПРОЕКТ. Методическая находка педагога-наставника. Алешина И.Ф., учитель русского языка и литературы, МБОУ кадетская школа №1 имени  Ф.Ф. Ушакова города Хабаровска. Сдана в сборник по наставничеству.</a:t>
          </a:r>
          <a:endParaRPr lang="ru-RU" sz="1600" kern="1200" dirty="0"/>
        </a:p>
      </dsp:txBody>
      <dsp:txXfrm rot="-5400000">
        <a:off x="910697" y="43563"/>
        <a:ext cx="8192021" cy="763085"/>
      </dsp:txXfrm>
    </dsp:sp>
    <dsp:sp modelId="{8867BF55-DD75-42ED-8E10-48CBA49F1D0F}">
      <dsp:nvSpPr>
        <dsp:cNvPr id="0" name=""/>
        <dsp:cNvSpPr/>
      </dsp:nvSpPr>
      <dsp:spPr>
        <a:xfrm rot="5400000">
          <a:off x="-195149" y="1383209"/>
          <a:ext cx="1300996" cy="9106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643409"/>
        <a:ext cx="910697" cy="390299"/>
      </dsp:txXfrm>
    </dsp:sp>
    <dsp:sp modelId="{46DCFCDF-ACE8-432F-816C-70DE725E41AE}">
      <dsp:nvSpPr>
        <dsp:cNvPr id="0" name=""/>
        <dsp:cNvSpPr/>
      </dsp:nvSpPr>
      <dsp:spPr>
        <a:xfrm rot="5400000">
          <a:off x="4604524" y="-2505767"/>
          <a:ext cx="845647" cy="823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Разработка интегрированной модели создания и развития кадетских школ разного типа. Осуществлен сбор материла, составлен план написания. Отв. Авдеева С.К., </a:t>
          </a:r>
          <a:r>
            <a:rPr lang="ru-RU" sz="1600" kern="1200" dirty="0" err="1" smtClean="0"/>
            <a:t>Прудаева</a:t>
          </a:r>
          <a:r>
            <a:rPr lang="ru-RU" sz="1600" kern="1200" dirty="0" smtClean="0"/>
            <a:t> Л.И., </a:t>
          </a:r>
          <a:r>
            <a:rPr lang="ru-RU" sz="1600" kern="1200" dirty="0" err="1" smtClean="0"/>
            <a:t>Дербина</a:t>
          </a:r>
          <a:r>
            <a:rPr lang="ru-RU" sz="1600" kern="1200" dirty="0" smtClean="0"/>
            <a:t> И.С. Стадия описания. Срок готовности: ноябрь 2023.</a:t>
          </a:r>
          <a:endParaRPr lang="ru-RU" sz="1600" kern="1200" dirty="0"/>
        </a:p>
      </dsp:txBody>
      <dsp:txXfrm rot="-5400000">
        <a:off x="910697" y="1229341"/>
        <a:ext cx="8192021" cy="763085"/>
      </dsp:txXfrm>
    </dsp:sp>
    <dsp:sp modelId="{13AAE8A3-AC79-41B2-92F9-E645DCEB4E73}">
      <dsp:nvSpPr>
        <dsp:cNvPr id="0" name=""/>
        <dsp:cNvSpPr/>
      </dsp:nvSpPr>
      <dsp:spPr>
        <a:xfrm rot="5400000">
          <a:off x="-195149" y="2568987"/>
          <a:ext cx="1300996" cy="9106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829187"/>
        <a:ext cx="910697" cy="390299"/>
      </dsp:txXfrm>
    </dsp:sp>
    <dsp:sp modelId="{D67146E4-BE73-4CE4-A680-7878E1FA577D}">
      <dsp:nvSpPr>
        <dsp:cNvPr id="0" name=""/>
        <dsp:cNvSpPr/>
      </dsp:nvSpPr>
      <dsp:spPr>
        <a:xfrm rot="5400000">
          <a:off x="4604524" y="-1314865"/>
          <a:ext cx="845647" cy="823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Разработка УМК о развитию регулятивных умений в 1,2,3,4 классе. Авторы: Борец Ю.К., Галицкая В.В., учителя начальных классов. Срок готовности: май 2023 г.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910697" y="2420243"/>
        <a:ext cx="8192021" cy="763085"/>
      </dsp:txXfrm>
    </dsp:sp>
    <dsp:sp modelId="{46AAFF99-8A50-450B-B8AA-E211AE3383D0}">
      <dsp:nvSpPr>
        <dsp:cNvPr id="0" name=""/>
        <dsp:cNvSpPr/>
      </dsp:nvSpPr>
      <dsp:spPr>
        <a:xfrm rot="5400000">
          <a:off x="-195149" y="3754765"/>
          <a:ext cx="1300996" cy="9106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4014965"/>
        <a:ext cx="910697" cy="390299"/>
      </dsp:txXfrm>
    </dsp:sp>
    <dsp:sp modelId="{D923ADFD-B0F4-4A8F-839D-E61DC7BE038A}">
      <dsp:nvSpPr>
        <dsp:cNvPr id="0" name=""/>
        <dsp:cNvSpPr/>
      </dsp:nvSpPr>
      <dsp:spPr>
        <a:xfrm rot="5400000">
          <a:off x="4604524" y="-134211"/>
          <a:ext cx="845647" cy="823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Сборник сценариев педагогических советов, описание методик по теме «Корпоративное обучение как ресурс развития профессиональной компетентности педагога». Отв. </a:t>
          </a:r>
          <a:r>
            <a:rPr lang="ru-RU" sz="1600" kern="1200" dirty="0" err="1" smtClean="0"/>
            <a:t>Дербина</a:t>
          </a:r>
          <a:r>
            <a:rPr lang="ru-RU" sz="1600" kern="1200" dirty="0" smtClean="0"/>
            <a:t> И.С. Срок готовности: октябрь 2023 г.</a:t>
          </a:r>
          <a:endParaRPr lang="ru-RU" sz="1600" kern="1200" dirty="0"/>
        </a:p>
      </dsp:txBody>
      <dsp:txXfrm rot="-5400000">
        <a:off x="910697" y="3600897"/>
        <a:ext cx="8192021" cy="763085"/>
      </dsp:txXfrm>
    </dsp:sp>
    <dsp:sp modelId="{FCA71CD5-CCE8-4ECA-A84A-EAE830A7A3BA}">
      <dsp:nvSpPr>
        <dsp:cNvPr id="0" name=""/>
        <dsp:cNvSpPr/>
      </dsp:nvSpPr>
      <dsp:spPr>
        <a:xfrm rot="5400000">
          <a:off x="-195149" y="4940543"/>
          <a:ext cx="1300996" cy="9106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5</a:t>
          </a:r>
          <a:endParaRPr lang="ru-RU" sz="2500" kern="1200" dirty="0"/>
        </a:p>
      </dsp:txBody>
      <dsp:txXfrm rot="-5400000">
        <a:off x="1" y="5200743"/>
        <a:ext cx="910697" cy="390299"/>
      </dsp:txXfrm>
    </dsp:sp>
    <dsp:sp modelId="{3B13EA57-3E04-44D6-BFD0-D07A89F3C65E}">
      <dsp:nvSpPr>
        <dsp:cNvPr id="0" name=""/>
        <dsp:cNvSpPr/>
      </dsp:nvSpPr>
      <dsp:spPr>
        <a:xfrm rot="5400000">
          <a:off x="4604524" y="1051565"/>
          <a:ext cx="845647" cy="823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Публикации материалов для «Сборника эффективных практик развития личности в урочной и внеурочной деятельности» Отв. </a:t>
          </a:r>
          <a:r>
            <a:rPr lang="ru-RU" sz="1600" kern="1200" dirty="0" err="1" smtClean="0"/>
            <a:t>Дербина</a:t>
          </a:r>
          <a:r>
            <a:rPr lang="ru-RU" sz="1600" kern="1200" dirty="0" smtClean="0"/>
            <a:t> И.С. Срок готовности: август 2023 г.</a:t>
          </a:r>
          <a:endParaRPr lang="ru-RU" sz="1600" kern="1200" dirty="0"/>
        </a:p>
      </dsp:txBody>
      <dsp:txXfrm rot="-5400000">
        <a:off x="910697" y="4786674"/>
        <a:ext cx="8192021" cy="763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2BCF7-E53D-46D7-85CB-3542D560A1C2}">
      <dsp:nvSpPr>
        <dsp:cNvPr id="0" name=""/>
        <dsp:cNvSpPr/>
      </dsp:nvSpPr>
      <dsp:spPr>
        <a:xfrm>
          <a:off x="0" y="231439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CA176-FA9E-4332-96BF-6F31D77C2A6E}">
      <dsp:nvSpPr>
        <dsp:cNvPr id="0" name=""/>
        <dsp:cNvSpPr/>
      </dsp:nvSpPr>
      <dsp:spPr>
        <a:xfrm>
          <a:off x="2743200" y="216023"/>
          <a:ext cx="6400799" cy="548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C00000"/>
              </a:solidFill>
            </a:rPr>
            <a:t>«Технологии, техники, приемы развития универсальных учебных действий в процессе освоения предметного содержания»</a:t>
          </a:r>
        </a:p>
      </dsp:txBody>
      <dsp:txXfrm>
        <a:off x="2743200" y="216023"/>
        <a:ext cx="6400799" cy="1165859"/>
      </dsp:txXfrm>
    </dsp:sp>
    <dsp:sp modelId="{2DA27924-F165-44CC-A1A0-328A2E9E8339}">
      <dsp:nvSpPr>
        <dsp:cNvPr id="0" name=""/>
        <dsp:cNvSpPr/>
      </dsp:nvSpPr>
      <dsp:spPr>
        <a:xfrm>
          <a:off x="720089" y="1397299"/>
          <a:ext cx="4046220" cy="404622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1119A-7193-4ADB-B5D7-6CD4DEC4B5FC}">
      <dsp:nvSpPr>
        <dsp:cNvPr id="0" name=""/>
        <dsp:cNvSpPr/>
      </dsp:nvSpPr>
      <dsp:spPr>
        <a:xfrm>
          <a:off x="2743200" y="1397299"/>
          <a:ext cx="6400799" cy="4046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tx2">
                  <a:lumMod val="75000"/>
                </a:schemeClr>
              </a:solidFill>
            </a:rPr>
            <a:t>Развитие познавательных универсальных учебных действий в процессе освоения курса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tx2">
                  <a:lumMod val="75000"/>
                </a:schemeClr>
              </a:solidFill>
            </a:rPr>
            <a:t>«Учимся мыслить и действовать</a:t>
          </a:r>
          <a:r>
            <a:rPr lang="ru-RU" sz="1900" b="1" kern="1200" dirty="0" smtClean="0">
              <a:solidFill>
                <a:schemeClr val="tx2">
                  <a:lumMod val="75000"/>
                </a:schemeClr>
              </a:solidFill>
            </a:rPr>
            <a:t>», «Коммуникация на 5»</a:t>
          </a:r>
          <a:endParaRPr lang="ru-RU" sz="19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743200" y="1397299"/>
        <a:ext cx="6400799" cy="1165860"/>
      </dsp:txXfrm>
    </dsp:sp>
    <dsp:sp modelId="{A4E02AF5-7E58-4746-A5B6-61F20A723AA6}">
      <dsp:nvSpPr>
        <dsp:cNvPr id="0" name=""/>
        <dsp:cNvSpPr/>
      </dsp:nvSpPr>
      <dsp:spPr>
        <a:xfrm>
          <a:off x="1440180" y="2563160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8BE4E-A5D4-4F9B-83AE-6AAE3962B8B8}">
      <dsp:nvSpPr>
        <dsp:cNvPr id="0" name=""/>
        <dsp:cNvSpPr/>
      </dsp:nvSpPr>
      <dsp:spPr>
        <a:xfrm>
          <a:off x="2743200" y="2563160"/>
          <a:ext cx="6400799" cy="2606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C00000"/>
              </a:solidFill>
            </a:rPr>
            <a:t>«Метапредметные курсы как ресурс развития УУД»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rgbClr val="C00000"/>
              </a:solidFill>
            </a:rPr>
            <a:t> (разработка модели </a:t>
          </a:r>
          <a:r>
            <a:rPr lang="ru-RU" sz="1900" kern="1200" dirty="0" err="1">
              <a:solidFill>
                <a:srgbClr val="C00000"/>
              </a:solidFill>
            </a:rPr>
            <a:t>метапредметного</a:t>
          </a:r>
          <a:r>
            <a:rPr lang="ru-RU" sz="1900" kern="1200" dirty="0">
              <a:solidFill>
                <a:srgbClr val="C00000"/>
              </a:solidFill>
            </a:rPr>
            <a:t> </a:t>
          </a:r>
          <a:r>
            <a:rPr lang="ru-RU" sz="1900" kern="1200" dirty="0" smtClean="0">
              <a:solidFill>
                <a:srgbClr val="C00000"/>
              </a:solidFill>
            </a:rPr>
            <a:t>курса)</a:t>
          </a:r>
          <a:endParaRPr lang="ru-RU" sz="1900" kern="1200" dirty="0">
            <a:solidFill>
              <a:srgbClr val="C00000"/>
            </a:solidFill>
          </a:endParaRPr>
        </a:p>
      </dsp:txBody>
      <dsp:txXfrm>
        <a:off x="2743200" y="2563160"/>
        <a:ext cx="6400799" cy="1165860"/>
      </dsp:txXfrm>
    </dsp:sp>
    <dsp:sp modelId="{9258A8EB-3373-4230-A40E-F1EBAFB6D8DD}">
      <dsp:nvSpPr>
        <dsp:cNvPr id="0" name=""/>
        <dsp:cNvSpPr/>
      </dsp:nvSpPr>
      <dsp:spPr>
        <a:xfrm>
          <a:off x="2160270" y="3729020"/>
          <a:ext cx="1165860" cy="116586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A14CA-1286-4C4D-8147-7242EFA7A3DB}">
      <dsp:nvSpPr>
        <dsp:cNvPr id="0" name=""/>
        <dsp:cNvSpPr/>
      </dsp:nvSpPr>
      <dsp:spPr>
        <a:xfrm>
          <a:off x="2743200" y="3729020"/>
          <a:ext cx="6400799" cy="116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tx2">
                  <a:lumMod val="75000"/>
                </a:schemeClr>
              </a:solidFill>
            </a:rPr>
            <a:t>«Работа с понятиями в процессе изучения предметных курсов</a:t>
          </a:r>
          <a:r>
            <a:rPr lang="ru-RU" sz="1900" b="1" kern="1200" dirty="0" smtClean="0">
              <a:solidFill>
                <a:schemeClr val="tx2">
                  <a:lumMod val="75000"/>
                </a:schemeClr>
              </a:solidFill>
            </a:rPr>
            <a:t>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2">
                  <a:lumMod val="75000"/>
                </a:schemeClr>
              </a:solidFill>
            </a:rPr>
            <a:t>Технология ТРИЗ</a:t>
          </a:r>
          <a:endParaRPr lang="ru-RU" sz="19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743200" y="3729020"/>
        <a:ext cx="6400799" cy="1165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2BCF7-E53D-46D7-85CB-3542D560A1C2}">
      <dsp:nvSpPr>
        <dsp:cNvPr id="0" name=""/>
        <dsp:cNvSpPr/>
      </dsp:nvSpPr>
      <dsp:spPr>
        <a:xfrm>
          <a:off x="0" y="231439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CA176-FA9E-4332-96BF-6F31D77C2A6E}">
      <dsp:nvSpPr>
        <dsp:cNvPr id="0" name=""/>
        <dsp:cNvSpPr/>
      </dsp:nvSpPr>
      <dsp:spPr>
        <a:xfrm>
          <a:off x="2743200" y="216023"/>
          <a:ext cx="6400799" cy="548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2">
                  <a:lumMod val="75000"/>
                </a:schemeClr>
              </a:solidFill>
            </a:rPr>
            <a:t>Развитие регулятивных универсальных учебных действий в процессе освоения курса «Саморегуляция -шаги к успеху!»</a:t>
          </a:r>
        </a:p>
      </dsp:txBody>
      <dsp:txXfrm>
        <a:off x="2743200" y="216023"/>
        <a:ext cx="6400799" cy="1165859"/>
      </dsp:txXfrm>
    </dsp:sp>
    <dsp:sp modelId="{7E44AF65-5E3F-4D46-B120-C83CA65376A1}">
      <dsp:nvSpPr>
        <dsp:cNvPr id="0" name=""/>
        <dsp:cNvSpPr/>
      </dsp:nvSpPr>
      <dsp:spPr>
        <a:xfrm>
          <a:off x="720089" y="1397299"/>
          <a:ext cx="4046220" cy="404622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15495-D604-4275-A801-58D3EE907D44}">
      <dsp:nvSpPr>
        <dsp:cNvPr id="0" name=""/>
        <dsp:cNvSpPr/>
      </dsp:nvSpPr>
      <dsp:spPr>
        <a:xfrm>
          <a:off x="2743200" y="1397299"/>
          <a:ext cx="6400799" cy="4046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</a:rPr>
            <a:t>«Использование графических организаторов как инструментов самостоятельного изучения теоретического материала, обобщения и систематизации знаний»</a:t>
          </a:r>
        </a:p>
      </dsp:txBody>
      <dsp:txXfrm>
        <a:off x="2743200" y="1397299"/>
        <a:ext cx="6400799" cy="1165860"/>
      </dsp:txXfrm>
    </dsp:sp>
    <dsp:sp modelId="{27C8A4B8-D7A4-4D5D-B84F-DC7C93AA76F7}">
      <dsp:nvSpPr>
        <dsp:cNvPr id="0" name=""/>
        <dsp:cNvSpPr/>
      </dsp:nvSpPr>
      <dsp:spPr>
        <a:xfrm>
          <a:off x="1440180" y="2563160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D49AE-4581-4A4A-82AB-33BF8BEE9068}">
      <dsp:nvSpPr>
        <dsp:cNvPr id="0" name=""/>
        <dsp:cNvSpPr/>
      </dsp:nvSpPr>
      <dsp:spPr>
        <a:xfrm>
          <a:off x="2743200" y="2563160"/>
          <a:ext cx="6400799" cy="2606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2">
                  <a:lumMod val="75000"/>
                </a:schemeClr>
              </a:solidFill>
            </a:rPr>
            <a:t>Развитие коммуникативных универсальных учебных действий в процессе освоения курса «Коммуникация на пять»</a:t>
          </a:r>
        </a:p>
      </dsp:txBody>
      <dsp:txXfrm>
        <a:off x="2743200" y="2563160"/>
        <a:ext cx="6400799" cy="1165860"/>
      </dsp:txXfrm>
    </dsp:sp>
    <dsp:sp modelId="{FCDC2260-E6E6-46D9-97A6-2F66131F1BF2}">
      <dsp:nvSpPr>
        <dsp:cNvPr id="0" name=""/>
        <dsp:cNvSpPr/>
      </dsp:nvSpPr>
      <dsp:spPr>
        <a:xfrm>
          <a:off x="2160270" y="3729020"/>
          <a:ext cx="1165860" cy="116586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73CDE-1EF6-4A04-AFEB-EB0E6AA687D7}">
      <dsp:nvSpPr>
        <dsp:cNvPr id="0" name=""/>
        <dsp:cNvSpPr/>
      </dsp:nvSpPr>
      <dsp:spPr>
        <a:xfrm>
          <a:off x="2743200" y="3744421"/>
          <a:ext cx="6400799" cy="116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solidFill>
                <a:srgbClr val="C00000"/>
              </a:solidFill>
            </a:rPr>
            <a:t>Требования к уроку с позиций развития метапредметных умений</a:t>
          </a:r>
        </a:p>
      </dsp:txBody>
      <dsp:txXfrm>
        <a:off x="2743200" y="3744421"/>
        <a:ext cx="6400799" cy="1165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33B35-8949-4DA0-9539-CA7F71C828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46BF3-2FAA-41E5-9069-B8D1FC1385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7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AD1B15-0902-4DA0-87AC-2C1D93F065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993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6BD10E-3368-4B40-997A-BE387C8ABF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545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6A61A9-D01D-47BB-A8B6-A0137A1F12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2770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A3BD08-C174-4954-BBF8-501EC5C400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52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E885EF-7F64-40B2-9DFE-681614F871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267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3C7545-F460-443A-A177-9F036E0150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0841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76DEA8-B99C-4BC6-B9A5-91A4425B62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1266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C03C72-0314-473A-9F97-969E70644C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849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523FE1-15D2-4357-B3E6-6575B294C5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87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2DAF2-B6E0-4B21-8120-8A0812524F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147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618B94-CC08-4D7E-B886-50A7E25B75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53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09D9F14-0691-4D33-B49F-1C87FBBB28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798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khb-kadetschool.ru/partition/73187/#megamen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слай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4"/>
          <p:cNvSpPr>
            <a:spLocks noGrp="1"/>
          </p:cNvSpPr>
          <p:nvPr>
            <p:ph type="title"/>
          </p:nvPr>
        </p:nvSpPr>
        <p:spPr>
          <a:xfrm>
            <a:off x="2071688" y="3000375"/>
            <a:ext cx="7900987" cy="2582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70997" y="-574467"/>
            <a:ext cx="9643181" cy="7725853"/>
            <a:chOff x="2200" y="2387"/>
            <a:chExt cx="1761" cy="1501"/>
          </a:xfrm>
        </p:grpSpPr>
        <p:pic>
          <p:nvPicPr>
            <p:cNvPr id="3082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2200" y="2443"/>
              <a:ext cx="1761" cy="14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83" name="Text Box 7"/>
            <p:cNvSpPr txBox="1">
              <a:spLocks noChangeArrowheads="1"/>
            </p:cNvSpPr>
            <p:nvPr/>
          </p:nvSpPr>
          <p:spPr bwMode="auto">
            <a:xfrm>
              <a:off x="2200" y="2387"/>
              <a:ext cx="1723" cy="12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8716" y="-214338"/>
            <a:ext cx="1765284" cy="214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1" name="Прямоугольник 11"/>
          <p:cNvSpPr>
            <a:spLocks noChangeArrowheads="1"/>
          </p:cNvSpPr>
          <p:nvPr/>
        </p:nvSpPr>
        <p:spPr bwMode="auto">
          <a:xfrm>
            <a:off x="642910" y="1643050"/>
            <a:ext cx="850109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</a:rPr>
              <a:t>Муниципальное бюджетное общеобразовательное учреждение </a:t>
            </a:r>
          </a:p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rgbClr val="C00000"/>
                </a:solidFill>
                <a:latin typeface="Arial Narrow" pitchFamily="34" charset="0"/>
              </a:rPr>
              <a:t>кадетская школа №1 имени </a:t>
            </a:r>
          </a:p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rgbClr val="C00000"/>
                </a:solidFill>
                <a:latin typeface="Arial Narrow" pitchFamily="34" charset="0"/>
              </a:rPr>
              <a:t>Ф.Ф. Ушакова  города Хабаровска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 bwMode="auto">
          <a:xfrm>
            <a:off x="255721" y="3508176"/>
            <a:ext cx="7560840" cy="3140968"/>
          </a:xfrm>
          <a:prstGeom prst="rect">
            <a:avLst/>
          </a:prstGeom>
          <a:ln w="9525" cap="flat" cmpd="sng" algn="ctr">
            <a:solidFill>
              <a:srgbClr val="7030A0"/>
            </a:solidFill>
            <a:prstDash val="sysDot"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2400" dirty="0"/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«Краевой центр трансфера технологий» </a:t>
            </a:r>
            <a:endParaRPr lang="ru-RU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Обновление содержания и технологий развития </a:t>
            </a:r>
            <a:r>
              <a:rPr lang="ru-RU" sz="32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метапредметных</a:t>
            </a:r>
            <a:r>
              <a:rPr lang="ru-RU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компетенций</a:t>
            </a:r>
            <a:r>
              <a:rPr lang="ru-RU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»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2022-2023 г.</a:t>
            </a:r>
            <a:endParaRPr lang="ru-RU" sz="3200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14338"/>
            <a:ext cx="1857409" cy="220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4903" y="-312968"/>
            <a:ext cx="2714636" cy="18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85776"/>
            <a:ext cx="1857409" cy="220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Школа 1\AppData\Local\Microsoft\Windows\Temporary Internet Files\Content.Word\DSCN695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6" t="7224" r="28579" b="8365"/>
          <a:stretch/>
        </p:blipFill>
        <p:spPr bwMode="auto">
          <a:xfrm>
            <a:off x="7740352" y="4005064"/>
            <a:ext cx="1763688" cy="187220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168603"/>
              </p:ext>
            </p:extLst>
          </p:nvPr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4213" y="0"/>
            <a:ext cx="77755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796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720725"/>
          </a:xfrm>
        </p:spPr>
        <p:txBody>
          <a:bodyPr/>
          <a:lstStyle/>
          <a:p>
            <a:r>
              <a:rPr lang="ru-RU" altLang="ru-RU" sz="2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и коллективные консультации в новом формате по темам: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728635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4213" y="0"/>
            <a:ext cx="77755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0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720725"/>
          </a:xfrm>
        </p:spPr>
        <p:txBody>
          <a:bodyPr/>
          <a:lstStyle/>
          <a:p>
            <a:r>
              <a:rPr lang="ru-RU" altLang="ru-RU" sz="2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и коллективные консультации в новом формате по темам: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92450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969260"/>
              </p:ext>
            </p:extLst>
          </p:nvPr>
        </p:nvGraphicFramePr>
        <p:xfrm>
          <a:off x="323528" y="1196752"/>
          <a:ext cx="8496943" cy="5093100"/>
        </p:xfrm>
        <a:graphic>
          <a:graphicData uri="http://schemas.openxmlformats.org/drawingml/2006/table">
            <a:tbl>
              <a:tblPr firstRow="1" bandRow="1"/>
              <a:tblGrid>
                <a:gridCol w="504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7781">
                <a:tc>
                  <a:txBody>
                    <a:bodyPr/>
                    <a:lstStyle/>
                    <a:p>
                      <a:pPr marL="4572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Событие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Дата, место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Уровень (школьный, муниципальный, региональный и т. д.)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67">
                <a:tc>
                  <a:txBody>
                    <a:bodyPr/>
                    <a:lstStyle/>
                    <a:p>
                      <a:pPr marL="36195" marR="36195" lvl="0" indent="6794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Выступление на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семинаре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«Решения, которые работают: опыт школ по минимизации факторов риска снижения образовательных результатов» </a:t>
                      </a:r>
                    </a:p>
                    <a:p>
                      <a:pPr marL="36195" marR="36195" lvl="0" indent="67945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Дербина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И.С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07.11.2022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г. Новосибирск, (онлайн подключение)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439">
                <a:tc>
                  <a:txBody>
                    <a:bodyPr/>
                    <a:lstStyle/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Выступление на </a:t>
                      </a:r>
                      <a:r>
                        <a:rPr lang="ru-RU" sz="1600" kern="12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вебинаре</a:t>
                      </a:r>
                      <a:r>
                        <a:rPr lang="ru-RU" sz="1600" kern="1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по теме </a:t>
                      </a: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kern="12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««Университет успешного обучения»                                 как эффективная         форма развития </a:t>
                      </a:r>
                      <a:r>
                        <a:rPr lang="ru-RU" sz="1600" kern="12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метапредметных</a:t>
                      </a: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умений» </a:t>
                      </a:r>
                    </a:p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Дербина</a:t>
                      </a: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И.С. </a:t>
                      </a:r>
                    </a:p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19.12.2022</a:t>
                      </a:r>
                    </a:p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Межрегиональный с участием г. Москва  </a:t>
                      </a: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 рамках ЦТТ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225">
                <a:tc>
                  <a:txBody>
                    <a:bodyPr/>
                    <a:lstStyle/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Выступление на августовской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конференции по теме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«Традиции кадетского образования – в практику работы школы»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Борец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Ю.К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6195" marR="36195" indent="6794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19.08.2022</a:t>
                      </a:r>
                    </a:p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Хабаровск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indent="-12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Краевой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46" marR="26546" marT="368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13686"/>
            <a:ext cx="903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в виде выступлений на различных мероприятиях </a:t>
            </a:r>
            <a:endParaRPr lang="ru-RU" sz="2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6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7897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/>
              <a:t>Общая </a:t>
            </a:r>
            <a:r>
              <a:rPr lang="ru-RU" sz="3000" dirty="0"/>
              <a:t>информация</a:t>
            </a:r>
            <a:br>
              <a:rPr lang="ru-RU" sz="3000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38499"/>
              </p:ext>
            </p:extLst>
          </p:nvPr>
        </p:nvGraphicFramePr>
        <p:xfrm>
          <a:off x="251520" y="1378975"/>
          <a:ext cx="8712967" cy="4964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5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7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021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Образовательная организация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Муниципальное бюджетное общеобразовательное</a:t>
                      </a:r>
                    </a:p>
                    <a:p>
                      <a:r>
                        <a:rPr lang="ru-RU" sz="1600" b="1" dirty="0" smtClean="0"/>
                        <a:t>учреждение  кадетская школа № 1 им. Ф.Ф. Ушакова </a:t>
                      </a:r>
                    </a:p>
                    <a:p>
                      <a:r>
                        <a:rPr lang="ru-RU" sz="1600" b="1" dirty="0" smtClean="0"/>
                        <a:t>г. Хабаровска</a:t>
                      </a:r>
                      <a:endParaRPr lang="ru-RU" sz="1600" b="1" i="1" dirty="0" smtClean="0"/>
                    </a:p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7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Статус в инновационной инфраструктуре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КРАЕВОЙ ЦЕНТР ТРАНСФЕРА ТЕХНОЛОГИЙ</a:t>
                      </a:r>
                      <a:b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1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Тематика</a:t>
                      </a:r>
                      <a:r>
                        <a:rPr lang="ru-RU" sz="1400" baseline="0" dirty="0" smtClean="0"/>
                        <a:t> инновационной деятельности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Метапредметные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умения как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надпредметная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основа предметного образования и формирования функциональной грамотности обучающихся"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3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(полностью)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руководителя площадки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Борщеговский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Григорий Михайлович, директор школы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7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Куратор от ХК ИРО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Фисенко Т. И., старший методист центра системных инноваций ХК ИРО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3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 инновационной работы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человек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25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Инновационная деятельность: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838728" cy="514955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Тема: "</a:t>
            </a:r>
            <a:r>
              <a:rPr lang="ru-RU" dirty="0" err="1"/>
              <a:t>Метапредметные</a:t>
            </a:r>
            <a:r>
              <a:rPr lang="ru-RU" dirty="0"/>
              <a:t> умения как </a:t>
            </a:r>
            <a:r>
              <a:rPr lang="ru-RU" dirty="0" err="1"/>
              <a:t>надпредметная</a:t>
            </a:r>
            <a:r>
              <a:rPr lang="ru-RU" dirty="0"/>
              <a:t> основа предметного образования и формирования функциональной грамотности обучающихся"</a:t>
            </a:r>
          </a:p>
          <a:p>
            <a:r>
              <a:rPr lang="ru-RU" b="1" dirty="0"/>
              <a:t>Цель деятельности</a:t>
            </a:r>
            <a:r>
              <a:rPr lang="ru-RU" dirty="0"/>
              <a:t>: качественное изменение профессиональных компетентностей педагогов Хабаровского края, необходимых для</a:t>
            </a:r>
            <a:r>
              <a:rPr lang="ru-RU" b="1" i="1" dirty="0"/>
              <a:t> </a:t>
            </a:r>
            <a:r>
              <a:rPr lang="ru-RU" dirty="0"/>
              <a:t>модернизации содержания и технологий образования, направленных на развитие функциональной грамотности на основе </a:t>
            </a:r>
            <a:r>
              <a:rPr lang="ru-RU" dirty="0" err="1"/>
              <a:t>метапредметных</a:t>
            </a:r>
            <a:r>
              <a:rPr lang="ru-RU" dirty="0"/>
              <a:t> компетенций учащихся.</a:t>
            </a:r>
          </a:p>
          <a:p>
            <a:r>
              <a:rPr lang="ru-RU" b="1" dirty="0"/>
              <a:t>Задачи: </a:t>
            </a:r>
            <a:endParaRPr lang="ru-RU" dirty="0"/>
          </a:p>
          <a:p>
            <a:r>
              <a:rPr lang="ru-RU" dirty="0"/>
              <a:t>- организовать обучения педагогов по овладению способами развития умений работать в </a:t>
            </a:r>
            <a:r>
              <a:rPr lang="ru-RU" dirty="0" err="1"/>
              <a:t>метапредметах</a:t>
            </a:r>
            <a:r>
              <a:rPr lang="ru-RU" dirty="0"/>
              <a:t> и использовать их в учебном процессе;</a:t>
            </a:r>
          </a:p>
          <a:p>
            <a:r>
              <a:rPr lang="ru-RU" dirty="0"/>
              <a:t>- разработать учебно-методические и дидактические </a:t>
            </a:r>
            <a:r>
              <a:rPr lang="ru-RU" dirty="0" smtClean="0"/>
              <a:t>материалы </a:t>
            </a:r>
            <a:r>
              <a:rPr lang="ru-RU" dirty="0"/>
              <a:t>по организации </a:t>
            </a:r>
            <a:r>
              <a:rPr lang="ru-RU" dirty="0" err="1"/>
              <a:t>метапредметных</a:t>
            </a:r>
            <a:r>
              <a:rPr lang="ru-RU" dirty="0"/>
              <a:t> курсов с учетом формирования функциональной грамотности;</a:t>
            </a:r>
          </a:p>
          <a:p>
            <a:r>
              <a:rPr lang="ru-RU" dirty="0"/>
              <a:t>- создать условия для тиражирования инновационного опыта по развитию </a:t>
            </a:r>
            <a:r>
              <a:rPr lang="ru-RU" dirty="0" err="1"/>
              <a:t>метапредметных</a:t>
            </a:r>
            <a:r>
              <a:rPr lang="ru-RU" dirty="0"/>
              <a:t> компетенций и функциональной грамотности в урочной и внеурочной деятельности. </a:t>
            </a:r>
          </a:p>
          <a:p>
            <a:r>
              <a:rPr lang="ru-RU" dirty="0"/>
              <a:t>Основные этапы плана реализации проекта согласно техническому заданию (сроки их реализации):</a:t>
            </a:r>
          </a:p>
        </p:txBody>
      </p:sp>
    </p:spTree>
    <p:extLst>
      <p:ext uri="{BB962C8B-B14F-4D97-AF65-F5344CB8AC3E}">
        <p14:creationId xmlns:p14="http://schemas.microsoft.com/office/powerpoint/2010/main" val="276918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Нормативно-правовое обеспечение инновационной деятельности: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9001000" cy="49685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Приказ </a:t>
            </a:r>
            <a:r>
              <a:rPr lang="ru-RU" dirty="0"/>
              <a:t>о </a:t>
            </a:r>
            <a:r>
              <a:rPr lang="ru-RU" dirty="0" err="1"/>
              <a:t>пролонгировании</a:t>
            </a:r>
            <a:r>
              <a:rPr lang="ru-RU" dirty="0"/>
              <a:t> деятельности кросс-функциональной команды КЦТТ</a:t>
            </a:r>
            <a:r>
              <a:rPr lang="ru-RU" dirty="0" smtClean="0"/>
              <a:t>.</a:t>
            </a:r>
          </a:p>
          <a:p>
            <a:r>
              <a:rPr lang="ru-RU" dirty="0"/>
              <a:t>Определение темы и продукта проекта, </a:t>
            </a:r>
            <a:r>
              <a:rPr lang="ru-RU" dirty="0" smtClean="0"/>
              <a:t>приказ о составе </a:t>
            </a:r>
            <a:r>
              <a:rPr lang="ru-RU" dirty="0" err="1" smtClean="0"/>
              <a:t>кроссфункциональной</a:t>
            </a:r>
            <a:r>
              <a:rPr lang="ru-RU" dirty="0" smtClean="0"/>
              <a:t> команды и </a:t>
            </a:r>
            <a:r>
              <a:rPr lang="ru-RU" dirty="0"/>
              <a:t>лидера </a:t>
            </a:r>
            <a:r>
              <a:rPr lang="ru-RU" dirty="0" smtClean="0"/>
              <a:t>команды.</a:t>
            </a:r>
          </a:p>
          <a:p>
            <a:pPr lvl="0"/>
            <a:r>
              <a:rPr lang="ru-RU" dirty="0"/>
              <a:t>Разработка плана деятельности центра и утверждения на </a:t>
            </a:r>
            <a:r>
              <a:rPr lang="ru-RU" dirty="0" smtClean="0"/>
              <a:t>педсовете (протокол №1 от 30.08.2022)</a:t>
            </a:r>
            <a:endParaRPr lang="ru-RU" dirty="0"/>
          </a:p>
          <a:p>
            <a:pPr lvl="0"/>
            <a:r>
              <a:rPr lang="ru-RU" dirty="0"/>
              <a:t>Разработка программы корпоративного обучения, представление и утверждение на </a:t>
            </a:r>
            <a:r>
              <a:rPr lang="ru-RU" dirty="0" smtClean="0"/>
              <a:t>педсовете </a:t>
            </a:r>
            <a:r>
              <a:rPr lang="ru-RU" dirty="0"/>
              <a:t>(протокол №1 от 30.08.2022)</a:t>
            </a:r>
            <a:endParaRPr lang="ru-RU" dirty="0" smtClean="0"/>
          </a:p>
          <a:p>
            <a:r>
              <a:rPr lang="ru-RU" dirty="0"/>
              <a:t>Обновление страницы   на сайте школы и освещение там материалов инновационной деятельности </a:t>
            </a:r>
            <a:r>
              <a:rPr lang="ru-RU" dirty="0" smtClean="0"/>
              <a:t>центра (</a:t>
            </a:r>
            <a:r>
              <a:rPr lang="en-US" dirty="0">
                <a:hlinkClick r:id="rId2"/>
              </a:rPr>
              <a:t>http://khb-kadetschool.ru/partition/73187/#</a:t>
            </a:r>
            <a:r>
              <a:rPr lang="en-US" dirty="0" smtClean="0">
                <a:hlinkClick r:id="rId2"/>
              </a:rPr>
              <a:t>megamenu</a:t>
            </a:r>
            <a:r>
              <a:rPr lang="ru-RU" dirty="0" smtClean="0"/>
              <a:t> 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24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C6CADFE5-7496-4F32-B6E4-13CFCE46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dirty="0" smtClean="0">
                <a:solidFill>
                  <a:schemeClr val="tx2"/>
                </a:solidFill>
              </a:rPr>
              <a:t>Направления работы:</a:t>
            </a:r>
            <a:r>
              <a:rPr lang="ru-RU" altLang="ru-RU" dirty="0">
                <a:solidFill>
                  <a:schemeClr val="tx2"/>
                </a:solidFill>
              </a:rPr>
              <a:t/>
            </a:r>
            <a:br>
              <a:rPr lang="ru-RU" altLang="ru-RU" dirty="0">
                <a:solidFill>
                  <a:schemeClr val="tx2"/>
                </a:solidFill>
              </a:rPr>
            </a:br>
            <a:endParaRPr lang="ru-RU" altLang="ru-RU" dirty="0">
              <a:solidFill>
                <a:schemeClr val="tx2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0D83EAA-F28D-4E02-95AE-A674D11B0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28146"/>
              </p:ext>
            </p:extLst>
          </p:nvPr>
        </p:nvGraphicFramePr>
        <p:xfrm>
          <a:off x="0" y="836712"/>
          <a:ext cx="9144000" cy="6058757"/>
        </p:xfrm>
        <a:graphic>
          <a:graphicData uri="http://schemas.openxmlformats.org/drawingml/2006/table">
            <a:tbl>
              <a:tblPr/>
              <a:tblGrid>
                <a:gridCol w="665081">
                  <a:extLst>
                    <a:ext uri="{9D8B030D-6E8A-4147-A177-3AD203B41FA5}">
                      <a16:colId xmlns:a16="http://schemas.microsoft.com/office/drawing/2014/main" val="4278246255"/>
                    </a:ext>
                  </a:extLst>
                </a:gridCol>
                <a:gridCol w="8478919">
                  <a:extLst>
                    <a:ext uri="{9D8B030D-6E8A-4147-A177-3AD203B41FA5}">
                      <a16:colId xmlns:a16="http://schemas.microsoft.com/office/drawing/2014/main" val="489688798"/>
                    </a:ext>
                  </a:extLst>
                </a:gridCol>
              </a:tblGrid>
              <a:tr h="3021379"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80" marR="20754" marT="3113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пространства для трансфера инновации: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-Непрерывное наращивание профессионального мастерства педагогов школы, в том числе в рамках  темы трансфера технологий площадки.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методического и дидактического материала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Наработка и корректировка опыта перевода инновации в реальную практику.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480" marR="20754" marT="3113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90447"/>
                  </a:ext>
                </a:extLst>
              </a:tr>
              <a:tr h="3037378"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80" marR="20754" marT="3113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 инноваций: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Стажировки на базе школы;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b="0" u="non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опыта в виде выступлений на различных мероприятиях;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2400" b="0" u="non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и коллективные консультации в новом </a:t>
                      </a:r>
                      <a:r>
                        <a:rPr lang="ru-RU" altLang="ru-RU" sz="2400" b="0" u="non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формате;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Печатные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издания, публикации, в сетевых сообществах, сайтах.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480" marR="20754" marT="3113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2826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B4BAA092-A134-454D-A5AB-EB869858C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347782"/>
              </p:ext>
            </p:extLst>
          </p:nvPr>
        </p:nvGraphicFramePr>
        <p:xfrm>
          <a:off x="179512" y="908720"/>
          <a:ext cx="89644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5E5792-A8F2-4B8C-ACA7-D707755289F8}"/>
              </a:ext>
            </a:extLst>
          </p:cNvPr>
          <p:cNvSpPr/>
          <p:nvPr/>
        </p:nvSpPr>
        <p:spPr>
          <a:xfrm>
            <a:off x="683568" y="188640"/>
            <a:ext cx="770485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Корпоративное обучение педагогов: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978" y="3834997"/>
            <a:ext cx="2011463" cy="150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16207" r="6031" b="40075"/>
          <a:stretch/>
        </p:blipFill>
        <p:spPr>
          <a:xfrm>
            <a:off x="645433" y="5372568"/>
            <a:ext cx="2376264" cy="147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35" y="3864007"/>
            <a:ext cx="1937957" cy="145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b="13450"/>
          <a:stretch/>
        </p:blipFill>
        <p:spPr>
          <a:xfrm>
            <a:off x="6269991" y="3780709"/>
            <a:ext cx="2367459" cy="153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3118" y="5354040"/>
            <a:ext cx="2066230" cy="154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t="21675" b="2049"/>
          <a:stretch/>
        </p:blipFill>
        <p:spPr>
          <a:xfrm>
            <a:off x="6693825" y="5280511"/>
            <a:ext cx="1628491" cy="150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Проведение стажировок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789457"/>
              </p:ext>
            </p:extLst>
          </p:nvPr>
        </p:nvGraphicFramePr>
        <p:xfrm>
          <a:off x="107504" y="835879"/>
          <a:ext cx="9145016" cy="6021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2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94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Наименование мероприятия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Тема стажировки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9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21.10.2022 г.</a:t>
                      </a:r>
                    </a:p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Курсы на базе КИК и ЦТТ по теме «Воспитательный и развивающий потенциал урочной деятельности. Модель внеурочной деятельности образовательной организации».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Метапредметные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умения как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надпредметная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основа предметного образования и формирования функциональной грамотности обучающихся» </a:t>
                      </a:r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человек.</a:t>
                      </a:r>
                      <a:endParaRPr lang="ru-RU" sz="1600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Курсы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инно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-школы: «Технология преобразования образовательной организации в самообучающуюся, саморазвивающуюся на основе корпоративного обучения как целостной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метасистемы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Управленческий аспект эффективного развития непрерывного профессионального мастерства педагога (стажировка на базе кадетской школы и краевого центра развития образования). </a:t>
                      </a:r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 человек.</a:t>
                      </a:r>
                    </a:p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35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02.02. 2023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Курсы «Преодоление школьной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неуспешности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эффективные приемы обучения»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Универсальные учебные действия как инструмент предупреждения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неуспешности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обучения: состав, свойства и особенности формирования. </a:t>
                      </a:r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человек.</a:t>
                      </a:r>
                      <a:endParaRPr lang="ru-RU" sz="1600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41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человек</a:t>
                      </a:r>
                      <a:endParaRPr lang="ru-RU" sz="1600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35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17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6090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764704"/>
            <a:ext cx="3011024" cy="225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67744" y="1966431"/>
            <a:ext cx="4104456" cy="309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889" y="3496340"/>
            <a:ext cx="2459110" cy="327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" y="775079"/>
            <a:ext cx="221424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267744" y="0"/>
            <a:ext cx="3816424" cy="1965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Стажировка на базе МБОУ кадетской школы №1 им. Ф.Ф. Ушакова для слушателей курсов «Преодоление </a:t>
            </a:r>
            <a:r>
              <a:rPr lang="ru-RU" dirty="0"/>
              <a:t>школьной </a:t>
            </a:r>
            <a:r>
              <a:rPr lang="ru-RU" dirty="0" err="1"/>
              <a:t>неуспешности</a:t>
            </a:r>
            <a:r>
              <a:rPr lang="ru-RU" dirty="0"/>
              <a:t>: эффективные приемы обучения»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65248" y="5593363"/>
            <a:ext cx="2088232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февраля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88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78"/>
            <a:ext cx="8229600" cy="66771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Продукты деятельности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428532"/>
              </p:ext>
            </p:extLst>
          </p:nvPr>
        </p:nvGraphicFramePr>
        <p:xfrm>
          <a:off x="0" y="692696"/>
          <a:ext cx="914400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4804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5481</TotalTime>
  <Words>1032</Words>
  <Application>Microsoft Office PowerPoint</Application>
  <PresentationFormat>Экран (4:3)</PresentationFormat>
  <Paragraphs>117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SimSun</vt:lpstr>
      <vt:lpstr>Arial</vt:lpstr>
      <vt:lpstr>Arial Narrow</vt:lpstr>
      <vt:lpstr>Calibri</vt:lpstr>
      <vt:lpstr>Cambria</vt:lpstr>
      <vt:lpstr>Franklin Gothic Book</vt:lpstr>
      <vt:lpstr>Perpetua</vt:lpstr>
      <vt:lpstr>Times New Roman</vt:lpstr>
      <vt:lpstr>Verdana</vt:lpstr>
      <vt:lpstr>Wingdings 2</vt:lpstr>
      <vt:lpstr>Справедливость</vt:lpstr>
      <vt:lpstr>1_Тема Office</vt:lpstr>
      <vt:lpstr>         </vt:lpstr>
      <vt:lpstr>Общая информация   </vt:lpstr>
      <vt:lpstr>Инновационная деятельность:</vt:lpstr>
      <vt:lpstr>Нормативно-правовое обеспечение инновационной деятельности:</vt:lpstr>
      <vt:lpstr>Направления работы: </vt:lpstr>
      <vt:lpstr>Презентация PowerPoint</vt:lpstr>
      <vt:lpstr>Проведение стажировок</vt:lpstr>
      <vt:lpstr>Презентация PowerPoint</vt:lpstr>
      <vt:lpstr>Продукты деятельности</vt:lpstr>
      <vt:lpstr>Индивидуальные и коллективные консультации в новом формате по темам:</vt:lpstr>
      <vt:lpstr>Индивидуальные и коллективные консультации в новом формате по темам: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Пользователь</cp:lastModifiedBy>
  <cp:revision>223</cp:revision>
  <cp:lastPrinted>2019-08-29T22:51:26Z</cp:lastPrinted>
  <dcterms:created xsi:type="dcterms:W3CDTF">2015-08-11T01:15:19Z</dcterms:created>
  <dcterms:modified xsi:type="dcterms:W3CDTF">2023-03-09T05:59:30Z</dcterms:modified>
</cp:coreProperties>
</file>